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B_FE29A981.xml" ContentType="application/vnd.ms-powerpoint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6" r:id="rId6"/>
    <p:sldId id="261" r:id="rId7"/>
    <p:sldId id="267" r:id="rId8"/>
    <p:sldId id="262" r:id="rId9"/>
    <p:sldId id="268" r:id="rId10"/>
    <p:sldId id="269" r:id="rId11"/>
    <p:sldId id="270" r:id="rId12"/>
    <p:sldId id="271" r:id="rId13"/>
    <p:sldId id="263" r:id="rId14"/>
    <p:sldId id="264" r:id="rId15"/>
    <p:sldId id="272" r:id="rId16"/>
    <p:sldId id="273" r:id="rId17"/>
    <p:sldId id="265" r:id="rId1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7F60FA-1B47-537A-CD83-52737B7F7755}" name="Nirnimesh Ghose" initials="NG" userId="S::nghose2@unl.edu::95d0a32f-9905-4cf6-b8a0-adaa874c92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093DD-F9A2-404B-9DCB-FC6540504ED8}" v="73" dt="2023-09-07T20:59:41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57"/>
    <p:restoredTop sz="94649"/>
  </p:normalViewPr>
  <p:slideViewPr>
    <p:cSldViewPr snapToGrid="0">
      <p:cViewPr varScale="1">
        <p:scale>
          <a:sx n="60" d="100"/>
          <a:sy n="60" d="100"/>
        </p:scale>
        <p:origin x="48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B_FE29A9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9D3041-5378-4C98-B777-BA491A329F24}" authorId="{607F60FA-1B47-537A-CD83-52737B7F7755}" created="2023-09-05T15:37:39.3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64143233" sldId="267"/>
      <ac:spMk id="2" creationId="{32210E9C-5767-4025-E1F1-443805B343D8}"/>
      <ac:txMk cp="0" len="13">
        <ac:context len="14" hash="2515221089"/>
      </ac:txMk>
    </ac:txMkLst>
    <p188:pos x="3025833" y="339685"/>
    <p188:txBody>
      <a:bodyPr/>
      <a:lstStyle/>
      <a:p>
        <a:r>
          <a:rPr lang="en-US"/>
          <a:t>This slide can be hidden if you need time.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A1664-2B99-FB4A-87A8-88CAEA0CFCA8}" type="datetimeFigureOut">
              <a:rPr lang="en-CN" smtClean="0"/>
              <a:t>09/07/2023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2DC7-376A-E645-B17A-025F7D54B90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118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D2DC7-376A-E645-B17A-025F7D54B90D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815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D2DC7-376A-E645-B17A-025F7D54B90D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056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D2DC7-376A-E645-B17A-025F7D54B90D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7182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29C9-1023-B716-8F19-A485A3997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C5750-6C0C-B22D-8123-52485F4F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847D-06F4-D2E4-3254-7B2C6808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AA49-3E1F-4DF3-B9F5-C408D50A707C}" type="datetime1">
              <a:rPr lang="LID4096" smtClean="0"/>
              <a:t>09/07/2023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10EE-3EEA-CDBE-8AB0-D0D92C02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41435-1B81-D36B-27FF-D8B1FE9C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427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191E-AE6D-7B7D-EBA5-5857F4B2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91F9E-D0FB-BE0C-9850-E8B67979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F5E4-FF02-232D-05F7-AD75BDFF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D72-26FA-4CFE-B32B-EABD39042AA0}" type="datetime1">
              <a:rPr lang="LID4096" smtClean="0"/>
              <a:t>09/07/2023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A0AF-EA6B-1C69-4A1C-26E65D67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35661-36A7-B897-41D5-4E0C7535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03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95A2D-E40A-9353-2164-BB7384257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C0B29-B8D2-F66B-6563-128AB6AE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DB98B-641F-FB22-8257-20F58B96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1130-C6EE-4D19-836A-5F760465DE43}" type="datetime1">
              <a:rPr lang="LID4096" smtClean="0"/>
              <a:t>09/07/2023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5E129-461A-EC3B-65D3-62A38863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02922-EB41-E746-B760-5A0A028C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674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121D-750C-2A48-411D-27D46462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490-23A5-A43D-599C-1A9FBF6C0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9127-79D4-233D-518B-C9A90BBC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1B5-4FF2-4467-A8BD-F17F0179A2CE}" type="datetime1">
              <a:rPr lang="LID4096" smtClean="0"/>
              <a:t>09/07/2023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A6D66-5321-C894-D00A-C4D278D9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0B793-F286-41EC-EA17-FDA34A9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3242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97E0-1743-633D-5918-A5977B76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114BB-4AE6-B75B-00EB-EE79F113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F722-08FB-7B4B-0F1D-B9F4261C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E8A6-D89C-4F2A-80B0-06609CD1EF68}" type="datetime1">
              <a:rPr lang="LID4096" smtClean="0"/>
              <a:t>09/07/2023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13D32-5012-D6BB-EA5D-51D1A128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44A9-DFEC-70F8-18DD-3C098F8B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85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0487-660E-6952-F0CB-C94C198E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69D0-0DFC-1ED7-C0B6-786EA87D2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42699-E05A-D3CF-961E-5474A02CE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55BD7-41CB-745B-8824-42F062CF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D16E-C1E4-4B5E-B74F-93CCD8E389F9}" type="datetime1">
              <a:rPr lang="LID4096" smtClean="0"/>
              <a:t>09/07/2023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B59FB-75A0-9480-709C-445BF222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02C79-630B-50E8-172A-8751788E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3621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D1A9-3A25-6EF6-D9CD-EAE3D10A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6970-737D-5DDD-299B-4FBA5E9A9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E3EC4-6BF9-46E6-1A56-8F5C41EC8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E8492-F811-8906-11BD-1D1472DFC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55B27-4160-DD9C-F700-C7856D700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CC134-2B44-C37E-695E-FDB97BFF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1360-3E21-477F-8B33-3D4AB608A021}" type="datetime1">
              <a:rPr lang="LID4096" smtClean="0"/>
              <a:t>09/07/2023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8685C-4813-EA34-CE66-CF26CC5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15B84-6F50-D7D6-A970-1135FC5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893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8D4A-B90F-2D9D-AA2E-55F42FDA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2F987-725F-750C-E4F1-4A5BFB35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17E8-986B-4F16-80C9-21CB7D8306D8}" type="datetime1">
              <a:rPr lang="LID4096" smtClean="0"/>
              <a:t>09/07/2023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AB4EB-BB35-9515-0C4A-AEEDE7BA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6A732-716D-B592-019D-5FBA6482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943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134D-550C-A476-BCFF-CEB02F67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43D-16C9-4987-98ED-E7030A7CFCC8}" type="datetime1">
              <a:rPr lang="LID4096" smtClean="0"/>
              <a:t>09/07/2023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032B3-5FFD-5277-C8E4-A80A3502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233EA-A7BD-6F4D-B3BE-179646FA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724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1DFA-6800-66C1-F420-5FB8F72C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4226-7C88-1039-3B85-F6090144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CA570-6FF9-1D4E-9FD9-F9782321D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B826E-3388-AE94-4CF3-6960C4C2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CAC-24B2-46B1-9552-140A0F86E160}" type="datetime1">
              <a:rPr lang="LID4096" smtClean="0"/>
              <a:t>09/07/2023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F00DF-1984-1DBD-CFD5-F704C4CF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244A2-137A-F50C-4EB4-8917BAC1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878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3D0D-107F-6A36-BBD7-7DD0B94A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90CD-E1FC-E7C1-8DD2-517A1A007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5ED06-3B46-72C4-B9C6-2AB08751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5690E-CD6B-D027-6199-3759C2CC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314E-B003-48B9-9C19-1F801FE372D1}" type="datetime1">
              <a:rPr lang="LID4096" smtClean="0"/>
              <a:t>09/07/2023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DBC25-69EE-183F-D536-3D812BEA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9B713-41FC-1214-AD29-B314ECD7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3777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A0E9A-838B-8A62-F3DE-627F2E20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ED70F-8618-A1F9-F65E-DAA46AEF5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B81A-EDF5-7D3A-175C-6B26FD600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CAC1-7C4E-4580-9688-D3E0783BCBEC}" type="datetime1">
              <a:rPr lang="LID4096" smtClean="0"/>
              <a:t>09/07/2023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13B3-228A-925D-1B63-2B4AFCDA7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VET: Autonomous Vehicular Credential Verification using Trajectory and Motion Vectors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F3032-26FC-9AAF-A4D2-B1F37225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361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5.jp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49.png"/><Relationship Id="rId4" Type="http://schemas.openxmlformats.org/officeDocument/2006/relationships/image" Target="../media/image16.jp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0B_FE29A9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2.jpg"/><Relationship Id="rId10" Type="http://schemas.openxmlformats.org/officeDocument/2006/relationships/image" Target="../media/image25.png"/><Relationship Id="rId4" Type="http://schemas.openxmlformats.org/officeDocument/2006/relationships/image" Target="../media/image11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0AAA-CC76-51EB-3CAD-190452E3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8" y="213090"/>
            <a:ext cx="12013058" cy="2187914"/>
          </a:xfrm>
        </p:spPr>
        <p:txBody>
          <a:bodyPr>
            <a:noAutofit/>
          </a:bodyPr>
          <a:lstStyle/>
          <a:p>
            <a:pPr algn="ctr"/>
            <a:r>
              <a:rPr lang="en-CN" sz="5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sz="5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47AFCB-7E26-9DC2-3CFD-8569F0480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001" y="5428690"/>
            <a:ext cx="9349482" cy="819584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AA733D0-5C02-F15F-60B3-F79EE2DAED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88" y="6010623"/>
            <a:ext cx="5182217" cy="43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09697F-FE82-4DD6-B549-44E64DA3E123}"/>
              </a:ext>
            </a:extLst>
          </p:cNvPr>
          <p:cNvSpPr txBox="1"/>
          <p:nvPr/>
        </p:nvSpPr>
        <p:spPr>
          <a:xfrm>
            <a:off x="2982918" y="2736593"/>
            <a:ext cx="66224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Ebuka Oguchi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Nirnimesh Ghose</a:t>
            </a:r>
          </a:p>
          <a:p>
            <a:pPr algn="ctr">
              <a:lnSpc>
                <a:spcPct val="150000"/>
              </a:lnSpc>
            </a:pP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Computing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3F071-C0CB-8017-A250-D071588F5FA2}"/>
              </a:ext>
            </a:extLst>
          </p:cNvPr>
          <p:cNvSpPr txBox="1"/>
          <p:nvPr/>
        </p:nvSpPr>
        <p:spPr>
          <a:xfrm>
            <a:off x="237097" y="4350624"/>
            <a:ext cx="1186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19th EAI INTERNATIONAL CONFERENCE ON SECURITY AND PRIVACY IN COMMUNICATION NETWORKS</a:t>
            </a:r>
          </a:p>
          <a:p>
            <a:pPr algn="ctr"/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19 – 21, 2023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A8A303-8B73-77F8-1E0E-2CE7E2A7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0" y="5723305"/>
            <a:ext cx="662564" cy="7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7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C19F-2987-B360-17E2-F4BCAB5A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8" y="0"/>
            <a:ext cx="11824677" cy="867508"/>
          </a:xfrm>
        </p:spPr>
        <p:txBody>
          <a:bodyPr/>
          <a:lstStyle/>
          <a:p>
            <a:r>
              <a:rPr lang="en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Analysis of VET: 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BFCC44-E7A5-CD2E-4A25-DD3BA53FFCA6}"/>
                  </a:ext>
                </a:extLst>
              </p:cNvPr>
              <p:cNvSpPr txBox="1"/>
              <p:nvPr/>
            </p:nvSpPr>
            <p:spPr>
              <a:xfrm>
                <a:off x="379387" y="1251030"/>
                <a:ext cx="7776307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N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𝐴𝐸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𝑅𝑇𝐴</m:t>
                            </m:r>
                          </m:e>
                        </m:d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;. . . ;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N" sz="2500" dirty="0"/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BFCC44-E7A5-CD2E-4A25-DD3BA53FF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87" y="1251030"/>
                <a:ext cx="7776307" cy="1123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81232-CDC4-CF14-5C37-99245144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28" y="6492875"/>
            <a:ext cx="2743200" cy="365125"/>
          </a:xfrm>
        </p:spPr>
        <p:txBody>
          <a:bodyPr/>
          <a:lstStyle/>
          <a:p>
            <a:fld id="{8D861BE3-E97A-4EE8-8C6F-F8831B9EF935}" type="datetime1">
              <a:rPr lang="LID4096" smtClean="0"/>
              <a:t>09/07/2023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046B7-2CA3-3564-1556-577C4E65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0894" y="6492874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218E-BE0B-C171-07A9-643EC4DC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405" y="6492873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/>
              <a:t>10</a:t>
            </a:fld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DBCF25-574E-F28D-E6C4-D5448B47B520}"/>
                  </a:ext>
                </a:extLst>
              </p:cNvPr>
              <p:cNvSpPr txBox="1"/>
              <p:nvPr/>
            </p:nvSpPr>
            <p:spPr>
              <a:xfrm>
                <a:off x="436363" y="2757936"/>
                <a:ext cx="7662354" cy="1068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N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𝐴𝐸</m:t>
                            </m:r>
                          </m:e>
                        </m:acc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𝑅𝑇𝐴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acc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25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𝑡𝑥</m:t>
                        </m:r>
                        <m:d>
                          <m:dPr>
                            <m:ctrlPr>
                              <a:rPr lang="en-US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</m:oMath>
                </a14:m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…;</m:t>
                    </m:r>
                    <m:acc>
                      <m:accPr>
                        <m:chr m:val="̂"/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25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𝑡𝑥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)}.</m:t>
                        </m:r>
                      </m:e>
                    </m:acc>
                  </m:oMath>
                </a14:m>
                <a:endParaRPr lang="en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DBCF25-574E-F28D-E6C4-D5448B47B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3" y="2757936"/>
                <a:ext cx="7662354" cy="1068178"/>
              </a:xfrm>
              <a:prstGeom prst="rect">
                <a:avLst/>
              </a:prstGeom>
              <a:blipFill>
                <a:blip r:embed="rId3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0F2319-D78B-E081-D889-34B2A3F1E6EB}"/>
                  </a:ext>
                </a:extLst>
              </p:cNvPr>
              <p:cNvSpPr txBox="1"/>
              <p:nvPr/>
            </p:nvSpPr>
            <p:spPr>
              <a:xfrm>
                <a:off x="920337" y="4291799"/>
                <a:ext cx="8435707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Verification is </a:t>
                </a:r>
                <a:r>
                  <a:rPr lang="en-CN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successful</a:t>
                </a:r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the Estimated and claimed TMVs </a:t>
                </a:r>
              </a:p>
              <a:p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is with </a:t>
                </a:r>
                <a:r>
                  <a:rPr lang="en-CN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acceptable error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5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sz="25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0F2319-D78B-E081-D889-34B2A3F1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37" y="4291799"/>
                <a:ext cx="8435707" cy="1138773"/>
              </a:xfrm>
              <a:prstGeom prst="rect">
                <a:avLst/>
              </a:prstGeom>
              <a:blipFill>
                <a:blip r:embed="rId4"/>
                <a:stretch>
                  <a:fillRect l="-1053" t="-4396" r="-3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1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DF6E-9DD5-64F6-4630-87F8DD21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76889"/>
            <a:ext cx="11678478" cy="787815"/>
          </a:xfrm>
        </p:spPr>
        <p:txBody>
          <a:bodyPr/>
          <a:lstStyle/>
          <a:p>
            <a:r>
              <a:rPr lang="en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Analysis of VET: Robustness Analysis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28BCD-1FB5-A15D-368F-C638B82147D2}"/>
              </a:ext>
            </a:extLst>
          </p:cNvPr>
          <p:cNvSpPr txBox="1"/>
          <p:nvPr/>
        </p:nvSpPr>
        <p:spPr>
          <a:xfrm>
            <a:off x="387002" y="749565"/>
            <a:ext cx="1031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Attacker</a:t>
            </a: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CN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9449A-D145-A5B4-436D-7A75A611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4012901A-DE7B-4864-B27D-99A1D2E2D4C1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B501-3F04-96FC-FB86-E56E3D0B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D309D-1FE0-CCB0-CD8D-3A293C79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740" y="6492875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32C5C-18AD-4E9E-CF0C-60AECEFF22C7}"/>
                  </a:ext>
                </a:extLst>
              </p:cNvPr>
              <p:cNvSpPr txBox="1"/>
              <p:nvPr/>
            </p:nvSpPr>
            <p:spPr>
              <a:xfrm>
                <a:off x="1151907" y="1597232"/>
                <a:ext cx="7709675" cy="497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𝐴𝐸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…;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)},</m:t>
                        </m:r>
                      </m:e>
                    </m:acc>
                  </m:oMath>
                </a14:m>
                <a:endParaRPr lang="en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32C5C-18AD-4E9E-CF0C-60AECEFF2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07" y="1597232"/>
                <a:ext cx="7709675" cy="497380"/>
              </a:xfrm>
              <a:prstGeom prst="rect">
                <a:avLst/>
              </a:prstGeom>
              <a:blipFill>
                <a:blip r:embed="rId2"/>
                <a:stretch>
                  <a:fillRect l="-164" t="-7317" b="-170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352034-08F0-824F-CEDA-DA82684CA9D6}"/>
                  </a:ext>
                </a:extLst>
              </p:cNvPr>
              <p:cNvSpPr txBox="1"/>
              <p:nvPr/>
            </p:nvSpPr>
            <p:spPr>
              <a:xfrm>
                <a:off x="1202152" y="2317765"/>
                <a:ext cx="7665368" cy="497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𝐴𝐸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…;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)}.</m:t>
                        </m:r>
                      </m:e>
                    </m:acc>
                  </m:oMath>
                </a14:m>
                <a:endParaRPr lang="en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352034-08F0-824F-CEDA-DA82684C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52" y="2317765"/>
                <a:ext cx="7665368" cy="497380"/>
              </a:xfrm>
              <a:prstGeom prst="rect">
                <a:avLst/>
              </a:prstGeom>
              <a:blipFill>
                <a:blip r:embed="rId3"/>
                <a:stretch>
                  <a:fillRect l="-165" t="-7500"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C421A2-9F32-E613-98B1-363816D3CD87}"/>
                  </a:ext>
                </a:extLst>
              </p:cNvPr>
              <p:cNvSpPr txBox="1"/>
              <p:nvPr/>
            </p:nvSpPr>
            <p:spPr>
              <a:xfrm>
                <a:off x="534390" y="2873828"/>
                <a:ext cx="500316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Scenarios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is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present</a:t>
                </a: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 initiates VET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CN" dirty="0"/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C421A2-9F32-E613-98B1-363816D3C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90" y="2873828"/>
                <a:ext cx="5003165" cy="2031325"/>
              </a:xfrm>
              <a:prstGeom prst="rect">
                <a:avLst/>
              </a:prstGeom>
              <a:blipFill>
                <a:blip r:embed="rId4"/>
                <a:stretch>
                  <a:fillRect l="-1777" r="-10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74A5BD-8826-3D65-F6BB-05E4DF1C6564}"/>
                  </a:ext>
                </a:extLst>
              </p:cNvPr>
              <p:cNvSpPr txBox="1"/>
              <p:nvPr/>
            </p:nvSpPr>
            <p:spPr>
              <a:xfrm>
                <a:off x="575954" y="4727713"/>
                <a:ext cx="8373639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present</a:t>
                </a: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 hijacks the VET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𝑅𝑇𝐴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𝑡𝑥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;. . . 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𝑡𝑥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74A5BD-8826-3D65-F6BB-05E4DF1C6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4" y="4727713"/>
                <a:ext cx="8373639" cy="1142108"/>
              </a:xfrm>
              <a:prstGeom prst="rect">
                <a:avLst/>
              </a:prstGeom>
              <a:blipFill>
                <a:blip r:embed="rId5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9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6AE0-9C1E-3BD8-32A0-0663B522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36896" cy="874643"/>
          </a:xfrm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Analysis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FCAD14-99E2-44E0-4F67-C9592B0A4DC2}"/>
                  </a:ext>
                </a:extLst>
              </p:cNvPr>
              <p:cNvSpPr txBox="1"/>
              <p:nvPr/>
            </p:nvSpPr>
            <p:spPr>
              <a:xfrm>
                <a:off x="-116612" y="1411568"/>
                <a:ext cx="6560395" cy="1206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Remote Advance Attacker</a:t>
                </a:r>
              </a:p>
              <a:p>
                <a:pPr lvl="1"/>
                <a:endParaRPr lang="en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𝑎𝑐𝑐𝑒𝑝𝑡𝑠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𝑁𝑜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𝑚𝑎𝑡𝑐h𝑖𝑛𝑔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FCAD14-99E2-44E0-4F67-C9592B0A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6612" y="1411568"/>
                <a:ext cx="6560395" cy="1206869"/>
              </a:xfrm>
              <a:prstGeom prst="rect">
                <a:avLst/>
              </a:prstGeom>
              <a:blipFill>
                <a:blip r:embed="rId2"/>
                <a:stretch>
                  <a:fillRect t="-4167" b="-8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311F4C22-31E3-EB65-E697-583610238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2" r="6197"/>
          <a:stretch/>
        </p:blipFill>
        <p:spPr>
          <a:xfrm>
            <a:off x="6852071" y="1068779"/>
            <a:ext cx="4851062" cy="3679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F273DD-DC4E-1E54-C0AE-2DC208A84F9F}"/>
                  </a:ext>
                </a:extLst>
              </p:cNvPr>
              <p:cNvSpPr txBox="1"/>
              <p:nvPr/>
            </p:nvSpPr>
            <p:spPr>
              <a:xfrm>
                <a:off x="401237" y="3667538"/>
                <a:ext cx="5171533" cy="1697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for very high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=0.9, </m:t>
                    </m:r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TMV 50, 40, 30, 20, and 10. Success probability is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low.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F273DD-DC4E-1E54-C0AE-2DC208A8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37" y="3667538"/>
                <a:ext cx="5171533" cy="1697068"/>
              </a:xfrm>
              <a:prstGeom prst="rect">
                <a:avLst/>
              </a:prstGeom>
              <a:blipFill>
                <a:blip r:embed="rId4"/>
                <a:stretch>
                  <a:fillRect l="-1716" b="-740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F73D3E0-6678-6392-88C0-6B25E5C9F1F2}"/>
              </a:ext>
            </a:extLst>
          </p:cNvPr>
          <p:cNvSpPr txBox="1"/>
          <p:nvPr/>
        </p:nvSpPr>
        <p:spPr>
          <a:xfrm>
            <a:off x="8829304" y="4957947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Probability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1FB57E-4EB8-0DB8-CB30-642A5726DAE2}"/>
              </a:ext>
            </a:extLst>
          </p:cNvPr>
          <p:cNvSpPr/>
          <p:nvPr/>
        </p:nvSpPr>
        <p:spPr>
          <a:xfrm>
            <a:off x="7101840" y="816345"/>
            <a:ext cx="704685" cy="13300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3FEDA-EE09-0D70-0D66-D656C89C30C3}"/>
              </a:ext>
            </a:extLst>
          </p:cNvPr>
          <p:cNvSpPr txBox="1"/>
          <p:nvPr/>
        </p:nvSpPr>
        <p:spPr>
          <a:xfrm>
            <a:off x="6374672" y="862767"/>
            <a:ext cx="783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216B73D-490C-81F9-0457-82E0F179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2FD869D2-5849-4502-8A98-71BA37C97F2F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1652410-6309-98E3-37EC-78D65565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00F140-18A7-279B-0505-5749663A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89" y="6492875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A560-F3FE-B993-87A4-60D1CC4E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" y="57568"/>
            <a:ext cx="11681716" cy="761829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41A0E-4B1C-2C86-4265-1F5CD9B26E97}"/>
                  </a:ext>
                </a:extLst>
              </p:cNvPr>
              <p:cNvSpPr txBox="1"/>
              <p:nvPr/>
            </p:nvSpPr>
            <p:spPr>
              <a:xfrm>
                <a:off x="158843" y="3429000"/>
                <a:ext cx="11874314" cy="3474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utilize a </a:t>
                </a:r>
                <a:r>
                  <a:rPr lang="en-CN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USRP 2922 </a:t>
                </a:r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prover A, verifiers B, and X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broadcast </a:t>
                </a:r>
                <a:r>
                  <a:rPr lang="en-CN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BPSK signals</a:t>
                </a:r>
                <a:r>
                  <a:rPr lang="en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center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5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5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=915</m:t>
                    </m:r>
                    <m:r>
                      <a:rPr lang="en-US" sz="25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500" b="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running GNU radio code.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prover and verifiers are connected to a </a:t>
                </a:r>
                <a:r>
                  <a:rPr lang="en-US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Lenovo ThinkPad T14 laptop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GPS enabled phone that collect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the </a:t>
                </a:r>
                <a:r>
                  <a:rPr lang="en-US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truth location and velocity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laptops and phone</a:t>
                </a:r>
                <a:r>
                  <a:rPr lang="en-US" sz="2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synchronized to use the same </a:t>
                </a:r>
                <a:r>
                  <a:rPr lang="en-US" sz="25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 time protocol server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41A0E-4B1C-2C86-4265-1F5CD9B26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3" y="3429000"/>
                <a:ext cx="11874314" cy="3474477"/>
              </a:xfrm>
              <a:prstGeom prst="rect">
                <a:avLst/>
              </a:prstGeom>
              <a:blipFill>
                <a:blip r:embed="rId2"/>
                <a:stretch>
                  <a:fillRect l="-748" r="-3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49F7A4C-0D5E-0659-F766-255A7391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86" y="366603"/>
            <a:ext cx="5272643" cy="258594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EAD9C-275D-D01E-B35F-C1873FBA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07" y="6456171"/>
            <a:ext cx="2743200" cy="365125"/>
          </a:xfrm>
        </p:spPr>
        <p:txBody>
          <a:bodyPr/>
          <a:lstStyle/>
          <a:p>
            <a:fld id="{CF9D2165-91C6-4DA7-9D72-FA1044163163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9545A-6037-8E2B-9A25-3B48471C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926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285DD-99E0-6762-2C03-7946A4FA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89" y="6538352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7011-F4EB-C831-9718-D574A1C7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3" y="60123"/>
            <a:ext cx="11815279" cy="803394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Evaluation: Correctness Analysis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BE163-606F-6A92-7722-B9A65C0992B8}"/>
                  </a:ext>
                </a:extLst>
              </p:cNvPr>
              <p:cNvSpPr txBox="1"/>
              <p:nvPr/>
            </p:nvSpPr>
            <p:spPr>
              <a:xfrm>
                <a:off x="213275" y="3763513"/>
                <a:ext cx="11496959" cy="281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implement </a:t>
                </a:r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FOA </a:t>
                </a: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location </a:t>
                </a: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and compute the </a:t>
                </a:r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ROC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compare our results with ground truth data.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evaluate three parameters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acceptable errors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set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trajectory point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to complete the verification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acceptable errors for straight and turning </a:t>
                </a: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trajectory of the vehicle.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3BE163-606F-6A92-7722-B9A65C099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5" y="3763513"/>
                <a:ext cx="11496959" cy="2814617"/>
              </a:xfrm>
              <a:prstGeom prst="rect">
                <a:avLst/>
              </a:prstGeom>
              <a:blipFill>
                <a:blip r:embed="rId2"/>
                <a:stretch>
                  <a:fillRect l="-441" b="-31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positive rate&#10;&#10;Description automatically generated">
            <a:extLst>
              <a:ext uri="{FF2B5EF4-FFF2-40B4-BE49-F238E27FC236}">
                <a16:creationId xmlns:a16="http://schemas.microsoft.com/office/drawing/2014/main" id="{887F0C81-0A13-BEE7-FFF2-E94AD122F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7" r="7601"/>
          <a:stretch/>
        </p:blipFill>
        <p:spPr>
          <a:xfrm>
            <a:off x="213275" y="1241358"/>
            <a:ext cx="2757351" cy="2264666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73777EF6-C67C-27CB-55E0-BB9DB46F38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7" r="7377"/>
          <a:stretch/>
        </p:blipFill>
        <p:spPr>
          <a:xfrm>
            <a:off x="3045406" y="1225219"/>
            <a:ext cx="2746976" cy="2264666"/>
          </a:xfrm>
          <a:prstGeom prst="rect">
            <a:avLst/>
          </a:prstGeom>
        </p:spPr>
      </p:pic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1BE7709F-539C-D37C-F35E-3A57C46BA5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55" r="6668"/>
          <a:stretch/>
        </p:blipFill>
        <p:spPr>
          <a:xfrm>
            <a:off x="9211200" y="1143430"/>
            <a:ext cx="2852545" cy="2331030"/>
          </a:xfrm>
          <a:prstGeom prst="rect">
            <a:avLst/>
          </a:prstGeom>
        </p:spPr>
      </p:pic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12185C72-ED65-888F-834F-CEB1C0457C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86" r="6961"/>
          <a:stretch/>
        </p:blipFill>
        <p:spPr>
          <a:xfrm>
            <a:off x="6394881" y="1219395"/>
            <a:ext cx="2759513" cy="2253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781CA3-823D-9080-4967-CA65E8E6EB09}"/>
              </a:ext>
            </a:extLst>
          </p:cNvPr>
          <p:cNvSpPr txBox="1"/>
          <p:nvPr/>
        </p:nvSpPr>
        <p:spPr>
          <a:xfrm>
            <a:off x="1981616" y="3533119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for Location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EC68AE-10DC-BBFF-56FB-802E9F10F759}"/>
              </a:ext>
            </a:extLst>
          </p:cNvPr>
          <p:cNvSpPr txBox="1"/>
          <p:nvPr/>
        </p:nvSpPr>
        <p:spPr>
          <a:xfrm>
            <a:off x="8599045" y="3489885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for velocity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3ECAFA-2A12-524B-8A0B-B47D9989C0B4}"/>
              </a:ext>
            </a:extLst>
          </p:cNvPr>
          <p:cNvSpPr/>
          <p:nvPr/>
        </p:nvSpPr>
        <p:spPr>
          <a:xfrm>
            <a:off x="361795" y="1078268"/>
            <a:ext cx="704685" cy="127928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53C310-0780-C488-9497-FE231C12229D}"/>
              </a:ext>
            </a:extLst>
          </p:cNvPr>
          <p:cNvSpPr/>
          <p:nvPr/>
        </p:nvSpPr>
        <p:spPr>
          <a:xfrm>
            <a:off x="3119588" y="973930"/>
            <a:ext cx="704685" cy="13300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C249B4-EEB6-4222-9EF9-C725634114AB}"/>
              </a:ext>
            </a:extLst>
          </p:cNvPr>
          <p:cNvSpPr/>
          <p:nvPr/>
        </p:nvSpPr>
        <p:spPr>
          <a:xfrm>
            <a:off x="6440288" y="939525"/>
            <a:ext cx="704685" cy="13300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FA21DE-238F-55AC-AB57-576FAB9B3B4A}"/>
              </a:ext>
            </a:extLst>
          </p:cNvPr>
          <p:cNvSpPr/>
          <p:nvPr/>
        </p:nvSpPr>
        <p:spPr>
          <a:xfrm>
            <a:off x="9279085" y="939525"/>
            <a:ext cx="704685" cy="13300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728CAD-4FB9-6E2D-5DCF-E39E0C617AE8}"/>
                  </a:ext>
                </a:extLst>
              </p:cNvPr>
              <p:cNvSpPr txBox="1"/>
              <p:nvPr/>
            </p:nvSpPr>
            <p:spPr>
              <a:xfrm>
                <a:off x="5963254" y="866330"/>
                <a:ext cx="7046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sz="1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CN" sz="12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728CAD-4FB9-6E2D-5DCF-E39E0C61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54" y="866330"/>
                <a:ext cx="70468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92BF40-0B1A-313E-E62C-38EA81BDBE7E}"/>
                  </a:ext>
                </a:extLst>
              </p:cNvPr>
              <p:cNvSpPr txBox="1"/>
              <p:nvPr/>
            </p:nvSpPr>
            <p:spPr>
              <a:xfrm>
                <a:off x="8885152" y="893488"/>
                <a:ext cx="5952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N" sz="12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92BF40-0B1A-313E-E62C-38EA81BDB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152" y="893488"/>
                <a:ext cx="59529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9FAC70-BDA1-2082-E0E8-F6FF057621A5}"/>
                  </a:ext>
                </a:extLst>
              </p:cNvPr>
              <p:cNvSpPr txBox="1"/>
              <p:nvPr/>
            </p:nvSpPr>
            <p:spPr>
              <a:xfrm>
                <a:off x="2802676" y="812698"/>
                <a:ext cx="5952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N" sz="12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9FAC70-BDA1-2082-E0E8-F6FF05762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676" y="812698"/>
                <a:ext cx="59529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131C81-C683-ED75-2A2D-207FEC1932A2}"/>
                  </a:ext>
                </a:extLst>
              </p:cNvPr>
              <p:cNvSpPr txBox="1"/>
              <p:nvPr/>
            </p:nvSpPr>
            <p:spPr>
              <a:xfrm>
                <a:off x="-16823" y="823652"/>
                <a:ext cx="6998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sz="1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1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CN" sz="1200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131C81-C683-ED75-2A2D-207FEC193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23" y="823652"/>
                <a:ext cx="69987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05E95-BEF9-0828-95C3-46E60575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76" y="6538912"/>
            <a:ext cx="2743200" cy="365125"/>
          </a:xfrm>
        </p:spPr>
        <p:txBody>
          <a:bodyPr/>
          <a:lstStyle/>
          <a:p>
            <a:fld id="{470F33B1-BC9C-454E-9C01-6295CC203ED2}" type="datetime1">
              <a:rPr lang="LID4096" smtClean="0"/>
              <a:t>09/07/2023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3CBC6-FFFE-FE83-DBD0-8C7500AA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VET: Autonomous Vehicular Credential Verification using Trajectory and Motion Vectors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97A90-24BF-D509-CA99-061D4657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2924" y="6538911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/>
              <a:t>14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830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ABD8-1C65-721B-1DE9-5071E7A1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2" y="47503"/>
            <a:ext cx="12000016" cy="932211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Evaluation: Robustness Analysis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97BBB-64F2-BD83-56FA-84FF717A9DA3}"/>
              </a:ext>
            </a:extLst>
          </p:cNvPr>
          <p:cNvSpPr txBox="1"/>
          <p:nvPr/>
        </p:nvSpPr>
        <p:spPr>
          <a:xfrm>
            <a:off x="295121" y="4627627"/>
            <a:ext cx="315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Attacker</a:t>
            </a:r>
          </a:p>
        </p:txBody>
      </p:sp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3B12CDC0-7F97-8EF5-1D1F-C38C9CCCF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7" r="6165"/>
          <a:stretch/>
        </p:blipFill>
        <p:spPr>
          <a:xfrm>
            <a:off x="4463652" y="1553838"/>
            <a:ext cx="3600716" cy="2811374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E312A66-11F6-3CF5-76BF-DCE0C28EA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1" r="5736" b="1"/>
          <a:stretch/>
        </p:blipFill>
        <p:spPr>
          <a:xfrm>
            <a:off x="8187188" y="1554006"/>
            <a:ext cx="3606333" cy="2811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B397CC-7501-5B7C-27C8-AD173BEEB0E7}"/>
              </a:ext>
            </a:extLst>
          </p:cNvPr>
          <p:cNvSpPr txBox="1"/>
          <p:nvPr/>
        </p:nvSpPr>
        <p:spPr>
          <a:xfrm>
            <a:off x="9839235" y="4365212"/>
            <a:ext cx="870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44042-F615-9721-DC5A-5DC4149A14A5}"/>
              </a:ext>
            </a:extLst>
          </p:cNvPr>
          <p:cNvSpPr txBox="1"/>
          <p:nvPr/>
        </p:nvSpPr>
        <p:spPr>
          <a:xfrm>
            <a:off x="6096000" y="4320848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86FDC-D3FF-A0ED-F597-2E67688F6BA9}"/>
              </a:ext>
            </a:extLst>
          </p:cNvPr>
          <p:cNvSpPr txBox="1"/>
          <p:nvPr/>
        </p:nvSpPr>
        <p:spPr>
          <a:xfrm>
            <a:off x="1362942" y="4136230"/>
            <a:ext cx="1035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636BED-08B4-4344-0D63-668667C3891C}"/>
              </a:ext>
            </a:extLst>
          </p:cNvPr>
          <p:cNvSpPr/>
          <p:nvPr/>
        </p:nvSpPr>
        <p:spPr>
          <a:xfrm>
            <a:off x="8351661" y="1393661"/>
            <a:ext cx="704685" cy="13253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D5233A-1BFA-2EBB-8327-3770F51FE9F9}"/>
              </a:ext>
            </a:extLst>
          </p:cNvPr>
          <p:cNvSpPr/>
          <p:nvPr/>
        </p:nvSpPr>
        <p:spPr>
          <a:xfrm>
            <a:off x="4671042" y="1259187"/>
            <a:ext cx="704685" cy="13300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B0135-57A1-B32B-7253-3D69BE7ED1E7}"/>
              </a:ext>
            </a:extLst>
          </p:cNvPr>
          <p:cNvSpPr txBox="1"/>
          <p:nvPr/>
        </p:nvSpPr>
        <p:spPr>
          <a:xfrm>
            <a:off x="4080925" y="1220594"/>
            <a:ext cx="783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08426E-B363-AD66-7439-C087727809D9}"/>
              </a:ext>
            </a:extLst>
          </p:cNvPr>
          <p:cNvSpPr txBox="1"/>
          <p:nvPr/>
        </p:nvSpPr>
        <p:spPr>
          <a:xfrm>
            <a:off x="7752253" y="1175583"/>
            <a:ext cx="783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674A92-8990-464E-AEA7-886E27BC7015}"/>
              </a:ext>
            </a:extLst>
          </p:cNvPr>
          <p:cNvSpPr txBox="1"/>
          <p:nvPr/>
        </p:nvSpPr>
        <p:spPr>
          <a:xfrm>
            <a:off x="772551" y="5189977"/>
            <a:ext cx="10194779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 can detect remote moving adversary attempting to inject rogue messages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distance increases, the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success 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4B387-8BF9-1F78-72B9-69C170D8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43" y="6518590"/>
            <a:ext cx="2743200" cy="365125"/>
          </a:xfrm>
        </p:spPr>
        <p:txBody>
          <a:bodyPr/>
          <a:lstStyle/>
          <a:p>
            <a:fld id="{AE737246-48A4-4D4E-9EDE-31AD1812CCA7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BFA0C-18F8-A363-4A17-AF37FA72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35" y="6476161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CB388-A187-13C8-F764-8DC69A7C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89" y="6518590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map of a city&#10;&#10;Description automatically generated">
            <a:extLst>
              <a:ext uri="{FF2B5EF4-FFF2-40B4-BE49-F238E27FC236}">
                <a16:creationId xmlns:a16="http://schemas.microsoft.com/office/drawing/2014/main" id="{FD4A37A4-11B0-77A7-9604-054CE1D0B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1" t="6175" r="3639" b="5959"/>
          <a:stretch/>
        </p:blipFill>
        <p:spPr>
          <a:xfrm>
            <a:off x="398479" y="1641390"/>
            <a:ext cx="3764479" cy="24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3749-CC21-CED7-1F48-8CF1FD41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" y="-31690"/>
            <a:ext cx="11910950" cy="860960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Evaluation: Robustness Analysis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752238-C55D-A04C-2D1A-23DF81F4E0B3}"/>
                  </a:ext>
                </a:extLst>
              </p:cNvPr>
              <p:cNvSpPr txBox="1"/>
              <p:nvPr/>
            </p:nvSpPr>
            <p:spPr>
              <a:xfrm>
                <a:off x="409699" y="4272595"/>
                <a:ext cx="8443850" cy="225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Remote Advanced Attacker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compute wireless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𝑀𝑋</m:t>
                        </m:r>
                      </m:sub>
                    </m:sSub>
                  </m:oMath>
                </a14:m>
                <a:endParaRPr lang="en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Adversary utilize the knowledge of the channel to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emulate X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Success is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low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752238-C55D-A04C-2D1A-23DF81F4E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9" y="4272595"/>
                <a:ext cx="8443850" cy="2251065"/>
              </a:xfrm>
              <a:prstGeom prst="rect">
                <a:avLst/>
              </a:prstGeom>
              <a:blipFill>
                <a:blip r:embed="rId3"/>
                <a:stretch>
                  <a:fillRect l="-1053" b="-50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F66E311-82DA-BC1F-C23C-B136B44C1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0" r="5299"/>
          <a:stretch/>
        </p:blipFill>
        <p:spPr>
          <a:xfrm>
            <a:off x="4173882" y="1173628"/>
            <a:ext cx="3736492" cy="2942159"/>
          </a:xfrm>
          <a:prstGeom prst="rect">
            <a:avLst/>
          </a:prstGeom>
        </p:spPr>
      </p:pic>
      <p:pic>
        <p:nvPicPr>
          <p:cNvPr id="8" name="Picture 7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686E2883-ECEE-C7F5-2FC2-6ACBC721B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27" r="5546"/>
          <a:stretch/>
        </p:blipFill>
        <p:spPr>
          <a:xfrm>
            <a:off x="8069232" y="1173628"/>
            <a:ext cx="3832111" cy="3000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73C377-1820-D8DB-F70C-5E1ED82FB968}"/>
              </a:ext>
            </a:extLst>
          </p:cNvPr>
          <p:cNvSpPr txBox="1"/>
          <p:nvPr/>
        </p:nvSpPr>
        <p:spPr>
          <a:xfrm>
            <a:off x="9651120" y="4103251"/>
            <a:ext cx="870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A59E3-359F-E379-D189-24822B03F0D1}"/>
              </a:ext>
            </a:extLst>
          </p:cNvPr>
          <p:cNvSpPr txBox="1"/>
          <p:nvPr/>
        </p:nvSpPr>
        <p:spPr>
          <a:xfrm>
            <a:off x="5412851" y="4084451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782A9-66DE-5905-09B4-084645494491}"/>
              </a:ext>
            </a:extLst>
          </p:cNvPr>
          <p:cNvSpPr txBox="1"/>
          <p:nvPr/>
        </p:nvSpPr>
        <p:spPr>
          <a:xfrm>
            <a:off x="1292492" y="3915174"/>
            <a:ext cx="1017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</a:rPr>
              <a:t>Trajectory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BF2DA9-787E-262E-7587-1D16EE5527D7}"/>
              </a:ext>
            </a:extLst>
          </p:cNvPr>
          <p:cNvSpPr/>
          <p:nvPr/>
        </p:nvSpPr>
        <p:spPr>
          <a:xfrm>
            <a:off x="4374091" y="981522"/>
            <a:ext cx="704685" cy="13300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30FD0C-626B-CC8D-A398-2CDF5BF59DC0}"/>
              </a:ext>
            </a:extLst>
          </p:cNvPr>
          <p:cNvSpPr/>
          <p:nvPr/>
        </p:nvSpPr>
        <p:spPr>
          <a:xfrm>
            <a:off x="8269145" y="907029"/>
            <a:ext cx="704685" cy="134524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834AD-BBE1-B22C-9F7C-8CA517DC049A}"/>
              </a:ext>
            </a:extLst>
          </p:cNvPr>
          <p:cNvSpPr txBox="1"/>
          <p:nvPr/>
        </p:nvSpPr>
        <p:spPr>
          <a:xfrm>
            <a:off x="3795002" y="908462"/>
            <a:ext cx="783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43367-629D-A546-0DE9-CF169C62FFC6}"/>
              </a:ext>
            </a:extLst>
          </p:cNvPr>
          <p:cNvSpPr txBox="1"/>
          <p:nvPr/>
        </p:nvSpPr>
        <p:spPr>
          <a:xfrm>
            <a:off x="7643103" y="908462"/>
            <a:ext cx="783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low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7C337-340E-1549-C356-EAC7C1FB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9E7F789E-74AD-434A-B9EE-E3F64A6A98B3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BA36E-4817-A1FA-0B08-204D7045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6857" y="6492875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18F58-C25D-F42B-2D85-B1DD669A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927" y="6492875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map of a city&#10;&#10;Description automatically generated">
            <a:extLst>
              <a:ext uri="{FF2B5EF4-FFF2-40B4-BE49-F238E27FC236}">
                <a16:creationId xmlns:a16="http://schemas.microsoft.com/office/drawing/2014/main" id="{28084734-ED68-892B-8DAD-63B41FBBFB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3" t="5614" r="4351" b="5838"/>
          <a:stretch/>
        </p:blipFill>
        <p:spPr>
          <a:xfrm>
            <a:off x="290657" y="1202393"/>
            <a:ext cx="3736492" cy="25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28D5-8F24-1111-FC2A-5C5F2F62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7" y="0"/>
            <a:ext cx="11897474" cy="872836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2CC0A-1C58-F1D2-3A17-F6284F077B98}"/>
              </a:ext>
            </a:extLst>
          </p:cNvPr>
          <p:cNvSpPr txBox="1"/>
          <p:nvPr/>
        </p:nvSpPr>
        <p:spPr>
          <a:xfrm>
            <a:off x="59577" y="764024"/>
            <a:ext cx="1224919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address the problem of  secure </a:t>
            </a:r>
            <a:r>
              <a:rPr lang="en-CN" sz="2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veracity verification </a:t>
            </a: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automomous vehicles </a:t>
            </a:r>
          </a:p>
          <a:p>
            <a:pPr>
              <a:lnSpc>
                <a:spcPct val="150000"/>
              </a:lnSpc>
            </a:pP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using trajection and motion vectors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368BF-56EC-BBB1-D53F-022AB2F1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577" y="6433540"/>
            <a:ext cx="2743200" cy="365125"/>
          </a:xfrm>
        </p:spPr>
        <p:txBody>
          <a:bodyPr/>
          <a:lstStyle/>
          <a:p>
            <a:fld id="{64E09617-7D2A-45DF-8D72-F77DA826A640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AD952-1F9C-C7F5-AD22-1633D304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4FBF-0C70-3A47-8CE9-47291EED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4049" y="6433540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2D342-E99E-E335-C8FE-B33EC9EC734A}"/>
              </a:ext>
            </a:extLst>
          </p:cNvPr>
          <p:cNvSpPr txBox="1"/>
          <p:nvPr/>
        </p:nvSpPr>
        <p:spPr>
          <a:xfrm>
            <a:off x="103760" y="2056686"/>
            <a:ext cx="11615809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implement a </a:t>
            </a:r>
            <a:r>
              <a:rPr lang="en-CN" sz="2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and motion based strategy </a:t>
            </a: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verifies the claimed</a:t>
            </a:r>
          </a:p>
          <a:p>
            <a:pPr>
              <a:lnSpc>
                <a:spcPct val="150000"/>
              </a:lnSpc>
            </a:pP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TMVs from randomly estimated TMVs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1174F-CC95-1DB2-59AE-921A262402C8}"/>
              </a:ext>
            </a:extLst>
          </p:cNvPr>
          <p:cNvSpPr txBox="1"/>
          <p:nvPr/>
        </p:nvSpPr>
        <p:spPr>
          <a:xfrm>
            <a:off x="103760" y="3349347"/>
            <a:ext cx="11665309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 can detect remote adversary injecting spoofed messages with </a:t>
            </a:r>
            <a:r>
              <a:rPr lang="en-CN" sz="2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 true </a:t>
            </a:r>
          </a:p>
          <a:p>
            <a:pPr>
              <a:lnSpc>
                <a:spcPct val="150000"/>
              </a:lnSpc>
            </a:pPr>
            <a:r>
              <a:rPr lang="en-CN" sz="2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positives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914C5-A74C-2663-EB87-783B5693E975}"/>
              </a:ext>
            </a:extLst>
          </p:cNvPr>
          <p:cNvSpPr txBox="1"/>
          <p:nvPr/>
        </p:nvSpPr>
        <p:spPr>
          <a:xfrm>
            <a:off x="103760" y="4548073"/>
            <a:ext cx="12160830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future, we plan to expland our experimental evaluations on </a:t>
            </a:r>
            <a:r>
              <a:rPr lang="en-CN" sz="2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UAV platform</a:t>
            </a:r>
          </a:p>
          <a:p>
            <a:pPr>
              <a:lnSpc>
                <a:spcPct val="150000"/>
              </a:lnSpc>
            </a:pPr>
            <a:r>
              <a:rPr lang="en-CN" sz="2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with both moving provers and verifiers.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51BED-74AF-D167-304B-272771951160}"/>
              </a:ext>
            </a:extLst>
          </p:cNvPr>
          <p:cNvSpPr txBox="1"/>
          <p:nvPr/>
        </p:nvSpPr>
        <p:spPr>
          <a:xfrm>
            <a:off x="5692798" y="5840734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212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A852-1EFD-624A-01ED-31EE6EC2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" y="56273"/>
            <a:ext cx="11863649" cy="682839"/>
          </a:xfrm>
        </p:spPr>
        <p:txBody>
          <a:bodyPr>
            <a:normAutofit fontScale="90000"/>
          </a:bodyPr>
          <a:lstStyle/>
          <a:p>
            <a:r>
              <a:rPr lang="en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CN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erial view of a crosswalk with cars and text&#10;&#10;Description automatically generated">
            <a:extLst>
              <a:ext uri="{FF2B5EF4-FFF2-40B4-BE49-F238E27FC236}">
                <a16:creationId xmlns:a16="http://schemas.microsoft.com/office/drawing/2014/main" id="{1D504DA1-6FC6-111A-5BDF-C826C275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6" y="1305075"/>
            <a:ext cx="3545237" cy="2192208"/>
          </a:xfrm>
          <a:prstGeom prst="rect">
            <a:avLst/>
          </a:prstGeom>
        </p:spPr>
      </p:pic>
      <p:pic>
        <p:nvPicPr>
          <p:cNvPr id="7" name="Picture 6" descr="A diagram of a vehicle network&#10;&#10;Description automatically generated">
            <a:extLst>
              <a:ext uri="{FF2B5EF4-FFF2-40B4-BE49-F238E27FC236}">
                <a16:creationId xmlns:a16="http://schemas.microsoft.com/office/drawing/2014/main" id="{0A4BC719-466B-6A86-8210-754FF677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491" y="1286504"/>
            <a:ext cx="3545237" cy="2300822"/>
          </a:xfrm>
          <a:prstGeom prst="rect">
            <a:avLst/>
          </a:prstGeom>
        </p:spPr>
      </p:pic>
      <p:pic>
        <p:nvPicPr>
          <p:cNvPr id="9" name="Picture 8" descr="A diagram of a car driving&#10;&#10;Description automatically generated with medium confidence">
            <a:extLst>
              <a:ext uri="{FF2B5EF4-FFF2-40B4-BE49-F238E27FC236}">
                <a16:creationId xmlns:a16="http://schemas.microsoft.com/office/drawing/2014/main" id="{B633B299-84C7-F44D-8020-C0A6DAEA1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677" y="1268487"/>
            <a:ext cx="3127107" cy="2318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CCB159-0779-6AC1-6780-94DB783760A2}"/>
              </a:ext>
            </a:extLst>
          </p:cNvPr>
          <p:cNvSpPr txBox="1"/>
          <p:nvPr/>
        </p:nvSpPr>
        <p:spPr>
          <a:xfrm>
            <a:off x="374073" y="3788741"/>
            <a:ext cx="10444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Autonomous Vehicles (CAV)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Unmanned Aerial Vehicles (UAV)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Collisions and Hazards ahead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Platooning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and efficient traffic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Geofencing and Midair colision avoidance,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9FE14-CA4F-DAB3-009C-BAD30FAD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410" y="6359401"/>
            <a:ext cx="2743200" cy="365125"/>
          </a:xfrm>
        </p:spPr>
        <p:txBody>
          <a:bodyPr/>
          <a:lstStyle/>
          <a:p>
            <a:fld id="{16D03C76-C7DC-4B17-A4A4-02C5D1F6186A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9723F-FA8C-BF2C-2C41-08515D89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107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F19692-0F7E-7309-C510-0AFCA24C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585" y="6359400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DC3B-B445-4A88-4C48-CCFCF64D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1" y="88891"/>
            <a:ext cx="11815281" cy="760287"/>
          </a:xfrm>
        </p:spPr>
        <p:txBody>
          <a:bodyPr/>
          <a:lstStyle/>
          <a:p>
            <a:r>
              <a:rPr lang="en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CN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different types of vehicles&#10;&#10;Description automatically generated">
            <a:extLst>
              <a:ext uri="{FF2B5EF4-FFF2-40B4-BE49-F238E27FC236}">
                <a16:creationId xmlns:a16="http://schemas.microsoft.com/office/drawing/2014/main" id="{1B20A7A1-48B2-F935-ED98-678F58187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063" y="160718"/>
            <a:ext cx="4947874" cy="3065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787DE-0E66-7DDE-0A77-F567D6238A96}"/>
              </a:ext>
            </a:extLst>
          </p:cNvPr>
          <p:cNvSpPr txBox="1"/>
          <p:nvPr/>
        </p:nvSpPr>
        <p:spPr>
          <a:xfrm>
            <a:off x="315362" y="3226144"/>
            <a:ext cx="11815281" cy="23315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Crypto-based v</a:t>
            </a:r>
            <a:r>
              <a:rPr lang="en-CN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eracity verification</a:t>
            </a: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adversaries to </a:t>
            </a: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 malicious data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just </a:t>
            </a: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 communication range</a:t>
            </a:r>
            <a:r>
              <a:rPr lang="en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an advanced adversary with </a:t>
            </a: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antennas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remotely inject data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826B4-1F3B-3838-FE77-170ED73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356" y="6484050"/>
            <a:ext cx="2743200" cy="365125"/>
          </a:xfrm>
        </p:spPr>
        <p:txBody>
          <a:bodyPr/>
          <a:lstStyle/>
          <a:p>
            <a:fld id="{652A15CF-AA62-43E5-A131-71782728CDAB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F3F9B-21B6-985C-89AE-F7D58DCE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675" y="6484051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47339-1DA6-AF81-6586-D43FEE6E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112" y="6484051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2BB3A-7951-AA9E-7389-DD4E80DC6806}"/>
              </a:ext>
            </a:extLst>
          </p:cNvPr>
          <p:cNvSpPr txBox="1"/>
          <p:nvPr/>
        </p:nvSpPr>
        <p:spPr>
          <a:xfrm>
            <a:off x="315362" y="5306676"/>
            <a:ext cx="11721479" cy="1177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How can we </a:t>
            </a:r>
            <a:r>
              <a:rPr lang="en-US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securely verify the truthfulness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and velocity claims 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of a vehicle to prevent such attacks?</a:t>
            </a:r>
          </a:p>
        </p:txBody>
      </p:sp>
    </p:spTree>
    <p:extLst>
      <p:ext uri="{BB962C8B-B14F-4D97-AF65-F5344CB8AC3E}">
        <p14:creationId xmlns:p14="http://schemas.microsoft.com/office/powerpoint/2010/main" val="1358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F026-8B04-B5FB-D5C7-6C45F374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51752"/>
            <a:ext cx="11938571" cy="811657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510B7B2C-C933-1794-EB67-A4732879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016" y="747553"/>
            <a:ext cx="5070764" cy="29368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3C949-F85F-ACEB-97BC-541732C64BE0}"/>
              </a:ext>
            </a:extLst>
          </p:cNvPr>
          <p:cNvSpPr txBox="1"/>
          <p:nvPr/>
        </p:nvSpPr>
        <p:spPr>
          <a:xfrm>
            <a:off x="144485" y="3261127"/>
            <a:ext cx="1204751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framework for credential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rification using Trajectory and Motion Vectors (TMVs) for autonomous Vehicles.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445DFC-EEB6-63F9-A36A-FA7A0D94CBFC}"/>
              </a:ext>
            </a:extLst>
          </p:cNvPr>
          <p:cNvSpPr/>
          <p:nvPr/>
        </p:nvSpPr>
        <p:spPr>
          <a:xfrm>
            <a:off x="10221731" y="2417364"/>
            <a:ext cx="286510" cy="290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D9C5C-C31E-DB6C-EFA3-C070E944ACB1}"/>
              </a:ext>
            </a:extLst>
          </p:cNvPr>
          <p:cNvSpPr txBox="1"/>
          <p:nvPr/>
        </p:nvSpPr>
        <p:spPr>
          <a:xfrm>
            <a:off x="10221731" y="1353177"/>
            <a:ext cx="269968" cy="278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2C7CF-B1CE-0BBF-44D4-B04B7A9F92B4}"/>
              </a:ext>
            </a:extLst>
          </p:cNvPr>
          <p:cNvSpPr txBox="1"/>
          <p:nvPr/>
        </p:nvSpPr>
        <p:spPr>
          <a:xfrm>
            <a:off x="10238298" y="1846415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C3D1E-7E53-7FD2-EC0D-8532F965C60A}"/>
              </a:ext>
            </a:extLst>
          </p:cNvPr>
          <p:cNvSpPr txBox="1"/>
          <p:nvPr/>
        </p:nvSpPr>
        <p:spPr>
          <a:xfrm>
            <a:off x="10225633" y="830713"/>
            <a:ext cx="29527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84086D-BECC-C96F-8841-DE331516334E}"/>
              </a:ext>
            </a:extLst>
          </p:cNvPr>
          <p:cNvSpPr/>
          <p:nvPr/>
        </p:nvSpPr>
        <p:spPr>
          <a:xfrm>
            <a:off x="10238298" y="847210"/>
            <a:ext cx="269943" cy="26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1B5198-3575-2CC7-8F37-B73403277407}"/>
              </a:ext>
            </a:extLst>
          </p:cNvPr>
          <p:cNvSpPr/>
          <p:nvPr/>
        </p:nvSpPr>
        <p:spPr>
          <a:xfrm>
            <a:off x="10240057" y="1850278"/>
            <a:ext cx="268184" cy="2632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340DE6-6E41-C570-738A-B9C99AEC546F}"/>
              </a:ext>
            </a:extLst>
          </p:cNvPr>
          <p:cNvSpPr/>
          <p:nvPr/>
        </p:nvSpPr>
        <p:spPr>
          <a:xfrm>
            <a:off x="10238298" y="1342657"/>
            <a:ext cx="269968" cy="276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AA1ED-C18B-5CC8-4AA4-29F7183A6431}"/>
              </a:ext>
            </a:extLst>
          </p:cNvPr>
          <p:cNvSpPr txBox="1"/>
          <p:nvPr/>
        </p:nvSpPr>
        <p:spPr>
          <a:xfrm>
            <a:off x="10191445" y="2405032"/>
            <a:ext cx="33054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A59269-3CF4-4E85-375B-2C69107C1C78}"/>
              </a:ext>
            </a:extLst>
          </p:cNvPr>
          <p:cNvSpPr txBox="1"/>
          <p:nvPr/>
        </p:nvSpPr>
        <p:spPr>
          <a:xfrm>
            <a:off x="10510767" y="818635"/>
            <a:ext cx="593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B181F-DA72-A38C-D4EE-BECFE95D4AF8}"/>
              </a:ext>
            </a:extLst>
          </p:cNvPr>
          <p:cNvSpPr txBox="1"/>
          <p:nvPr/>
        </p:nvSpPr>
        <p:spPr>
          <a:xfrm>
            <a:off x="10520907" y="1317537"/>
            <a:ext cx="656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8714A5-D72F-60FF-BBC3-5B2228D46F9B}"/>
              </a:ext>
            </a:extLst>
          </p:cNvPr>
          <p:cNvSpPr txBox="1"/>
          <p:nvPr/>
        </p:nvSpPr>
        <p:spPr>
          <a:xfrm>
            <a:off x="10533572" y="1829840"/>
            <a:ext cx="77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Verifier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7430C6-5457-EC9A-6968-E41D8E2E3CCA}"/>
              </a:ext>
            </a:extLst>
          </p:cNvPr>
          <p:cNvSpPr txBox="1"/>
          <p:nvPr/>
        </p:nvSpPr>
        <p:spPr>
          <a:xfrm>
            <a:off x="10552271" y="2402255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12C64-9CA2-FB08-02FC-9F840C9E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92" y="6441123"/>
            <a:ext cx="2743200" cy="365125"/>
          </a:xfrm>
        </p:spPr>
        <p:txBody>
          <a:bodyPr/>
          <a:lstStyle/>
          <a:p>
            <a:fld id="{077E6CF1-2357-4640-9634-88E6306E2D08}" type="datetime1">
              <a:rPr lang="LID4096" smtClean="0"/>
              <a:t>09/07/2023</a:t>
            </a:fld>
            <a:endParaRPr lang="en-CN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698A268-7835-E003-BDD4-CA5E9AA1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8550" y="6492875"/>
            <a:ext cx="4114800" cy="365125"/>
          </a:xfrm>
        </p:spPr>
        <p:txBody>
          <a:bodyPr/>
          <a:lstStyle/>
          <a:p>
            <a:r>
              <a:rPr lang="en-US" dirty="0"/>
              <a:t>VET: Autonomous Vehicular Credential Verification using Trajectory and Motion Vectors</a:t>
            </a:r>
            <a:endParaRPr lang="en-CN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E2F0B66-43CE-2858-1B02-EF455E8A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671" y="6492874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/>
              <a:t>4</a:t>
            </a:fld>
            <a:endParaRPr lang="en-C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4A7034-35CE-F6A7-2C60-BAB38D4715BA}"/>
              </a:ext>
            </a:extLst>
          </p:cNvPr>
          <p:cNvSpPr txBox="1"/>
          <p:nvPr/>
        </p:nvSpPr>
        <p:spPr>
          <a:xfrm>
            <a:off x="113861" y="5310623"/>
            <a:ext cx="1163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build a </a:t>
            </a:r>
            <a:r>
              <a:rPr lang="en-CN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 verification solution </a:t>
            </a:r>
            <a:r>
              <a:rPr lang="en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places </a:t>
            </a:r>
            <a:r>
              <a:rPr lang="en-CN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assumption on the wireless environment</a:t>
            </a:r>
          </a:p>
          <a:p>
            <a:pPr lvl="1">
              <a:lnSpc>
                <a:spcPct val="150000"/>
              </a:lnSpc>
            </a:pPr>
            <a:r>
              <a:rPr lang="en-CN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e.g, number of reflectors, center frequency etc</a:t>
            </a:r>
          </a:p>
          <a:p>
            <a:endParaRPr lang="en-C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211C0-B896-AFDB-E07D-1EA3D99E0821}"/>
              </a:ext>
            </a:extLst>
          </p:cNvPr>
          <p:cNvSpPr txBox="1"/>
          <p:nvPr/>
        </p:nvSpPr>
        <p:spPr>
          <a:xfrm>
            <a:off x="113861" y="4332132"/>
            <a:ext cx="11929420" cy="53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utilize a </a:t>
            </a:r>
            <a:r>
              <a:rPr lang="en-CN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and motion-based </a:t>
            </a:r>
            <a:r>
              <a:rPr lang="en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 strategy to prevent message injection attack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CF006-0158-CEC7-8CB2-CE80C154E745}"/>
              </a:ext>
            </a:extLst>
          </p:cNvPr>
          <p:cNvSpPr txBox="1"/>
          <p:nvPr/>
        </p:nvSpPr>
        <p:spPr>
          <a:xfrm>
            <a:off x="144485" y="4830784"/>
            <a:ext cx="11015195" cy="53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verification by comparing the </a:t>
            </a:r>
            <a:r>
              <a:rPr lang="en-CN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claimed TMVs </a:t>
            </a:r>
            <a:r>
              <a:rPr lang="en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randomly </a:t>
            </a:r>
            <a:r>
              <a:rPr lang="en-CN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TMVs</a:t>
            </a:r>
          </a:p>
        </p:txBody>
      </p:sp>
    </p:spTree>
    <p:extLst>
      <p:ext uri="{BB962C8B-B14F-4D97-AF65-F5344CB8AC3E}">
        <p14:creationId xmlns:p14="http://schemas.microsoft.com/office/powerpoint/2010/main" val="14354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2597-3354-CD81-FE7A-69A3DF12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-59377"/>
            <a:ext cx="11988140" cy="953348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D4A36-3F64-618A-7932-3A6E774A552E}"/>
              </a:ext>
            </a:extLst>
          </p:cNvPr>
          <p:cNvSpPr txBox="1"/>
          <p:nvPr/>
        </p:nvSpPr>
        <p:spPr>
          <a:xfrm>
            <a:off x="377983" y="1169719"/>
            <a:ext cx="6541371" cy="22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Legitimate Prover 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uses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omnidirectional antenna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 credentials 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(PKI or Symmetric key)</a:t>
            </a:r>
          </a:p>
          <a:p>
            <a:pPr lvl="1">
              <a:lnSpc>
                <a:spcPct val="150000"/>
              </a:lnSpc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D99E37F1-C79A-548E-06BC-F61F4558D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61" r="10212" b="490"/>
          <a:stretch/>
        </p:blipFill>
        <p:spPr>
          <a:xfrm>
            <a:off x="7430982" y="1904314"/>
            <a:ext cx="4427519" cy="310706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0AE53-4403-6F51-B968-E47120B0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930" y="6492874"/>
            <a:ext cx="2743200" cy="365125"/>
          </a:xfrm>
        </p:spPr>
        <p:txBody>
          <a:bodyPr/>
          <a:lstStyle/>
          <a:p>
            <a:fld id="{030232CF-C90C-452E-A1CF-45359EB88181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0566C-5F08-57D2-D1BB-9D33AEE9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4A5C5-446D-75C9-46A2-0A9BBEB2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301" y="6536026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658B6-2780-86BD-DE0B-F9A60DA54739}"/>
              </a:ext>
            </a:extLst>
          </p:cNvPr>
          <p:cNvSpPr txBox="1"/>
          <p:nvPr/>
        </p:nvSpPr>
        <p:spPr>
          <a:xfrm>
            <a:off x="467150" y="3496038"/>
            <a:ext cx="5426037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Verifier 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truthful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verifier X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verification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Verifiers do not require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trust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5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7DA9-A9E0-01D2-AAF1-501258A3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14" y="6973"/>
            <a:ext cx="11938571" cy="760288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 Model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31FA3-89F5-A0ED-263A-6918A8DAD8E5}"/>
              </a:ext>
            </a:extLst>
          </p:cNvPr>
          <p:cNvSpPr txBox="1"/>
          <p:nvPr/>
        </p:nvSpPr>
        <p:spPr>
          <a:xfrm>
            <a:off x="6406738" y="3914116"/>
            <a:ext cx="474419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CN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 credentials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additionally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intentionally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modifying PHY-layer data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N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N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N" sz="2800" dirty="0"/>
          </a:p>
        </p:txBody>
      </p:sp>
      <p:pic>
        <p:nvPicPr>
          <p:cNvPr id="7" name="Picture 6" descr="A diagram of a model&#10;&#10;Description automatically generated">
            <a:extLst>
              <a:ext uri="{FF2B5EF4-FFF2-40B4-BE49-F238E27FC236}">
                <a16:creationId xmlns:a16="http://schemas.microsoft.com/office/drawing/2014/main" id="{E43EAB6F-FB5B-5398-CBE6-F1782B3B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63" y="830144"/>
            <a:ext cx="5032398" cy="2743415"/>
          </a:xfrm>
          <a:prstGeom prst="rect">
            <a:avLst/>
          </a:prstGeom>
        </p:spPr>
      </p:pic>
      <p:pic>
        <p:nvPicPr>
          <p:cNvPr id="11" name="Picture 10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A3C8C08-3E57-7B76-AA62-A5E4B496B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73" y="1114769"/>
            <a:ext cx="5627790" cy="2113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9E3939-0A02-B07B-84A9-ABFE3A185D5E}"/>
              </a:ext>
            </a:extLst>
          </p:cNvPr>
          <p:cNvSpPr txBox="1"/>
          <p:nvPr/>
        </p:nvSpPr>
        <p:spPr>
          <a:xfrm>
            <a:off x="46892" y="4109849"/>
            <a:ext cx="590110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 credentials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communication range of B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Attempting to  Inject messages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modifying PHY-layer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57A4A-B738-472D-2C16-4C02F374D56C}"/>
              </a:ext>
            </a:extLst>
          </p:cNvPr>
          <p:cNvSpPr txBox="1"/>
          <p:nvPr/>
        </p:nvSpPr>
        <p:spPr>
          <a:xfrm>
            <a:off x="1905008" y="3573559"/>
            <a:ext cx="1575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Attacker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5C075-DB86-9EF1-6F53-330B2DFCB757}"/>
              </a:ext>
            </a:extLst>
          </p:cNvPr>
          <p:cNvSpPr txBox="1"/>
          <p:nvPr/>
        </p:nvSpPr>
        <p:spPr>
          <a:xfrm>
            <a:off x="7689273" y="3639333"/>
            <a:ext cx="2439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Advanced Attacker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C34973-8B43-4DD4-B728-3EE13520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92" y="6515496"/>
            <a:ext cx="2743200" cy="365125"/>
          </a:xfrm>
        </p:spPr>
        <p:txBody>
          <a:bodyPr/>
          <a:lstStyle/>
          <a:p>
            <a:fld id="{D69B2D0C-CF8B-48E3-A75E-84C80375A8D5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CDDB8-DEE5-C210-B824-5AF74380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15427-6C92-2AE4-27A1-F9011E09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783" y="6530258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0E9C-5767-4025-E1F1-443805B3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-53438"/>
            <a:ext cx="11685319" cy="908462"/>
          </a:xfrm>
        </p:spPr>
        <p:txBody>
          <a:bodyPr/>
          <a:lstStyle/>
          <a:p>
            <a:r>
              <a:rPr lang="en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C00D1-7857-32CB-65E9-64ABBF483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318" y="1092530"/>
                <a:ext cx="11513127" cy="2529444"/>
              </a:xfrm>
            </p:spPr>
            <p:txBody>
              <a:bodyPr/>
              <a:lstStyle/>
              <a:p>
                <a:r>
                  <a:rPr lang="en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 of Arrival (FOA) for Velocity Estimation:</a:t>
                </a:r>
              </a:p>
              <a:p>
                <a:endParaRPr lang="en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C00D1-7857-32CB-65E9-64ABBF483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318" y="1092530"/>
                <a:ext cx="11513127" cy="2529444"/>
              </a:xfrm>
              <a:blipFill>
                <a:blip r:embed="rId3"/>
                <a:stretch>
                  <a:fillRect l="-992" t="-398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2B5A04-F1DA-AD74-B959-277221C0CAC3}"/>
                  </a:ext>
                </a:extLst>
              </p:cNvPr>
              <p:cNvSpPr txBox="1"/>
              <p:nvPr/>
            </p:nvSpPr>
            <p:spPr>
              <a:xfrm>
                <a:off x="362563" y="5403005"/>
                <a:ext cx="8129284" cy="101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2-D or 3-D grid search of </a:t>
                </a:r>
                <a:r>
                  <a:rPr lang="en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provers position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og-likelihood of the maximum eigenvalues of the Hermitian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2B5A04-F1DA-AD74-B959-277221C0C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63" y="5403005"/>
                <a:ext cx="8129284" cy="1011174"/>
              </a:xfrm>
              <a:prstGeom prst="rect">
                <a:avLst/>
              </a:prstGeom>
              <a:blipFill>
                <a:blip r:embed="rId4"/>
                <a:stretch>
                  <a:fillRect l="-624" b="-87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66666-011E-441C-106A-0380B31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27" y="6521057"/>
            <a:ext cx="2743200" cy="365125"/>
          </a:xfrm>
        </p:spPr>
        <p:txBody>
          <a:bodyPr/>
          <a:lstStyle/>
          <a:p>
            <a:fld id="{E4DFFB4B-7FD9-41F9-8390-63CDCCD00C54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4C4A8-915C-0D97-EF1A-DC5CBCAB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1154" y="6492875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FB5E5-2A09-7C9F-4E96-9EC0D1EA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89" y="6492874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A2437-7367-7278-0004-F5C87AC640D7}"/>
                  </a:ext>
                </a:extLst>
              </p:cNvPr>
              <p:cNvSpPr txBox="1"/>
              <p:nvPr/>
            </p:nvSpPr>
            <p:spPr>
              <a:xfrm>
                <a:off x="362563" y="3619440"/>
                <a:ext cx="10147099" cy="17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 Location Estimation: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A2437-7367-7278-0004-F5C87AC6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63" y="3619440"/>
                <a:ext cx="10147099" cy="1783565"/>
              </a:xfrm>
              <a:prstGeom prst="rect">
                <a:avLst/>
              </a:prstGeom>
              <a:blipFill>
                <a:blip r:embed="rId5"/>
                <a:stretch>
                  <a:fillRect l="-1000" t="-51064" b="-11276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1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E152-CC34-A7B3-95AC-0388CA55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5" y="-21354"/>
            <a:ext cx="12000216" cy="84248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VET: </a:t>
            </a:r>
            <a:r>
              <a:rPr lang="en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Credential Verification using Trajectory and Motion Vectors </a:t>
            </a:r>
            <a:endParaRPr lang="en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43E94A-724C-D94E-B386-A3FFDA7A7730}"/>
              </a:ext>
            </a:extLst>
          </p:cNvPr>
          <p:cNvCxnSpPr>
            <a:cxnSpLocks/>
          </p:cNvCxnSpPr>
          <p:nvPr/>
        </p:nvCxnSpPr>
        <p:spPr>
          <a:xfrm>
            <a:off x="1290056" y="1144478"/>
            <a:ext cx="0" cy="5232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186887-95E0-4DFC-D8EB-63C66084B335}"/>
              </a:ext>
            </a:extLst>
          </p:cNvPr>
          <p:cNvCxnSpPr>
            <a:cxnSpLocks/>
          </p:cNvCxnSpPr>
          <p:nvPr/>
        </p:nvCxnSpPr>
        <p:spPr>
          <a:xfrm>
            <a:off x="10881891" y="1144478"/>
            <a:ext cx="0" cy="53467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BAB885-25CC-A7FB-5B6B-5FEDD3DB927D}"/>
              </a:ext>
            </a:extLst>
          </p:cNvPr>
          <p:cNvCxnSpPr>
            <a:cxnSpLocks/>
          </p:cNvCxnSpPr>
          <p:nvPr/>
        </p:nvCxnSpPr>
        <p:spPr>
          <a:xfrm flipH="1">
            <a:off x="5822951" y="1144478"/>
            <a:ext cx="6349" cy="333449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854FFD-7BC1-FD5F-E2E8-BFFC23E48D8D}"/>
              </a:ext>
            </a:extLst>
          </p:cNvPr>
          <p:cNvCxnSpPr>
            <a:cxnSpLocks/>
          </p:cNvCxnSpPr>
          <p:nvPr/>
        </p:nvCxnSpPr>
        <p:spPr>
          <a:xfrm>
            <a:off x="1290056" y="4566674"/>
            <a:ext cx="959183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F0B2C3-0CA2-0FAE-8C2D-6C4E91A1BC67}"/>
              </a:ext>
            </a:extLst>
          </p:cNvPr>
          <p:cNvCxnSpPr>
            <a:cxnSpLocks/>
          </p:cNvCxnSpPr>
          <p:nvPr/>
        </p:nvCxnSpPr>
        <p:spPr>
          <a:xfrm flipH="1">
            <a:off x="1290056" y="1804878"/>
            <a:ext cx="451382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F877D6-6098-3FE8-7CF6-6BFFB4806119}"/>
              </a:ext>
            </a:extLst>
          </p:cNvPr>
          <p:cNvCxnSpPr>
            <a:cxnSpLocks/>
          </p:cNvCxnSpPr>
          <p:nvPr/>
        </p:nvCxnSpPr>
        <p:spPr>
          <a:xfrm>
            <a:off x="1290056" y="2909778"/>
            <a:ext cx="453924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422406-D4D8-3E0C-7886-A71ED04586A9}"/>
              </a:ext>
            </a:extLst>
          </p:cNvPr>
          <p:cNvCxnSpPr>
            <a:cxnSpLocks/>
          </p:cNvCxnSpPr>
          <p:nvPr/>
        </p:nvCxnSpPr>
        <p:spPr>
          <a:xfrm>
            <a:off x="1290056" y="6227065"/>
            <a:ext cx="451382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3E9B86-E4F6-A387-5BFF-CB6C80752200}"/>
              </a:ext>
            </a:extLst>
          </p:cNvPr>
          <p:cNvSpPr txBox="1"/>
          <p:nvPr/>
        </p:nvSpPr>
        <p:spPr>
          <a:xfrm>
            <a:off x="2890214" y="1034984"/>
            <a:ext cx="139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705F73-50A3-3AE4-FE92-CCC8CF30EE5E}"/>
                  </a:ext>
                </a:extLst>
              </p:cNvPr>
              <p:cNvSpPr txBox="1"/>
              <p:nvPr/>
            </p:nvSpPr>
            <p:spPr>
              <a:xfrm>
                <a:off x="2815885" y="1480859"/>
                <a:ext cx="13969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𝐴𝐸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𝐾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𝑅𝑇𝐴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705F73-50A3-3AE4-FE92-CCC8CF30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885" y="1480859"/>
                <a:ext cx="1396997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811FF-DF7E-BEEC-EDED-B4C489776AD4}"/>
                  </a:ext>
                </a:extLst>
              </p:cNvPr>
              <p:cNvSpPr txBox="1"/>
              <p:nvPr/>
            </p:nvSpPr>
            <p:spPr>
              <a:xfrm>
                <a:off x="2070100" y="2585759"/>
                <a:ext cx="31241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ea typeface="Calibri" charset="0"/>
                    <a:cs typeface="Times New Roman" panose="02020603050405020304" pitchFamily="18" charset="0"/>
                  </a:rPr>
                  <a:t>Transmit Claimed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𝐴𝐸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𝑘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ℳ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cs typeface="Calibri" charset="0"/>
                      </a:rPr>
                      <m:t>)</m:t>
                    </m:r>
                  </m:oMath>
                </a14:m>
                <a:endParaRPr lang="en-US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811FF-DF7E-BEEC-EDED-B4C489776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2585759"/>
                <a:ext cx="3124189" cy="276999"/>
              </a:xfrm>
              <a:prstGeom prst="rect">
                <a:avLst/>
              </a:prstGeom>
              <a:blipFill>
                <a:blip r:embed="rId4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69ABD00-980B-1377-84BC-24AE530B8318}"/>
              </a:ext>
            </a:extLst>
          </p:cNvPr>
          <p:cNvSpPr txBox="1"/>
          <p:nvPr/>
        </p:nvSpPr>
        <p:spPr>
          <a:xfrm>
            <a:off x="1852016" y="4227377"/>
            <a:ext cx="293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Compute and transmit TMVs to X not to 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E46D2-B13A-467C-6AA1-F8652EC3B8E5}"/>
              </a:ext>
            </a:extLst>
          </p:cNvPr>
          <p:cNvSpPr txBox="1"/>
          <p:nvPr/>
        </p:nvSpPr>
        <p:spPr>
          <a:xfrm>
            <a:off x="1150695" y="685396"/>
            <a:ext cx="49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06F817-A7C0-A2C2-8029-89674E9C9667}"/>
              </a:ext>
            </a:extLst>
          </p:cNvPr>
          <p:cNvSpPr txBox="1"/>
          <p:nvPr/>
        </p:nvSpPr>
        <p:spPr>
          <a:xfrm>
            <a:off x="5626099" y="62403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3270C4-3A52-EE92-990B-591D59394BAB}"/>
              </a:ext>
            </a:extLst>
          </p:cNvPr>
          <p:cNvSpPr txBox="1"/>
          <p:nvPr/>
        </p:nvSpPr>
        <p:spPr>
          <a:xfrm>
            <a:off x="10691391" y="6570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3BBEDD-4D51-739C-BC3C-098268385BE6}"/>
              </a:ext>
            </a:extLst>
          </p:cNvPr>
          <p:cNvSpPr txBox="1"/>
          <p:nvPr/>
        </p:nvSpPr>
        <p:spPr>
          <a:xfrm>
            <a:off x="4287596" y="1880396"/>
            <a:ext cx="1590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Grants Limited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49279E-22D5-75C2-53AC-B6696DDF994E}"/>
                  </a:ext>
                </a:extLst>
              </p:cNvPr>
              <p:cNvSpPr txBox="1"/>
              <p:nvPr/>
            </p:nvSpPr>
            <p:spPr>
              <a:xfrm>
                <a:off x="5917073" y="2400077"/>
                <a:ext cx="2783936" cy="14226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acc>
                  </m:oMath>
                </a14:m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Extract  </a:t>
                </a:r>
                <a14:m>
                  <m:oMath xmlns:m="http://schemas.openxmlformats.org/officeDocument/2006/math">
                    <m:r>
                      <a:rPr lang="en-CN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Captures </a:t>
                </a:r>
                <a14:m>
                  <m:oMath xmlns:m="http://schemas.openxmlformats.org/officeDocument/2006/math">
                    <m:r>
                      <a:rPr lang="en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Extract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p>
                        <m:r>
                          <m:rPr>
                            <m:nor/>
                          </m:rPr>
                          <a:rPr lang="en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m:rPr>
                            <m:nor/>
                          </m:rPr>
                          <a:rPr lang="en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Verification Criterion: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𝑅𝑀𝑆𝐸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CN" sz="1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mr>
                      <m:m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</m:mr>
                    </m:m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𝑅𝑀𝑆𝐸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m:rPr>
                            <m:nor/>
                          </m:rPr>
                          <a:rPr lang="en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CN" sz="1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mr>
                      <m:m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</m:mr>
                    </m:m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N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49279E-22D5-75C2-53AC-B6696DDF9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73" y="2400077"/>
                <a:ext cx="2783936" cy="1422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E600933-C18D-0F40-6CE7-C328434A17C5}"/>
              </a:ext>
            </a:extLst>
          </p:cNvPr>
          <p:cNvSpPr txBox="1"/>
          <p:nvPr/>
        </p:nvSpPr>
        <p:spPr>
          <a:xfrm>
            <a:off x="5606715" y="28589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847708-12E0-32E3-D428-BBA4850D83D5}"/>
              </a:ext>
            </a:extLst>
          </p:cNvPr>
          <p:cNvSpPr txBox="1"/>
          <p:nvPr/>
        </p:nvSpPr>
        <p:spPr>
          <a:xfrm>
            <a:off x="4287211" y="3545712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access Else 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8C5D94-6A0B-53C2-6505-30710D8E7CCD}"/>
                  </a:ext>
                </a:extLst>
              </p:cNvPr>
              <p:cNvSpPr txBox="1"/>
              <p:nvPr/>
            </p:nvSpPr>
            <p:spPr>
              <a:xfrm>
                <a:off x="5917073" y="4784287"/>
                <a:ext cx="2826348" cy="15753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and Compute tx not to B</a:t>
                </a:r>
              </a:p>
              <a:p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Captures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extract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CN" sz="1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CN" sz="1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m:rPr>
                            <m:nor/>
                          </m:rPr>
                          <a:rPr lang="en-CN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Interpolate with Claimed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N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m:rPr>
                            <m:nor/>
                          </m:rPr>
                          <a:rPr lang="en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Verification Criterion: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𝑅𝑀𝑆𝐸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CN" sz="12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mr>
                      <m:m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</m:mr>
                    </m:m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𝑅𝑀𝑆𝐸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r>
                              <m:rPr>
                                <m:nor/>
                              </m:rPr>
                              <a:rPr lang="en-CN" sz="12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CN" sz="12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mr>
                      <m:m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</m:mr>
                    </m:m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N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8C5D94-6A0B-53C2-6505-30710D8E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73" y="4784287"/>
                <a:ext cx="2826348" cy="1575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A7E6A9-0C6E-6233-E890-F29518730ED7}"/>
              </a:ext>
            </a:extLst>
          </p:cNvPr>
          <p:cNvCxnSpPr>
            <a:cxnSpLocks/>
          </p:cNvCxnSpPr>
          <p:nvPr/>
        </p:nvCxnSpPr>
        <p:spPr>
          <a:xfrm flipH="1">
            <a:off x="5815907" y="4636124"/>
            <a:ext cx="7044" cy="176595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D8722C6-9990-BA28-8385-5183BA7C4DB5}"/>
              </a:ext>
            </a:extLst>
          </p:cNvPr>
          <p:cNvSpPr txBox="1"/>
          <p:nvPr/>
        </p:nvSpPr>
        <p:spPr>
          <a:xfrm>
            <a:off x="5606715" y="28589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N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15B2C5-3229-797B-E2E8-5EE1A959EC4C}"/>
              </a:ext>
            </a:extLst>
          </p:cNvPr>
          <p:cNvSpPr txBox="1"/>
          <p:nvPr/>
        </p:nvSpPr>
        <p:spPr>
          <a:xfrm>
            <a:off x="4664492" y="4808227"/>
            <a:ext cx="1188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Sniffing packets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087624-FF40-641F-F3E1-5360EDA4018B}"/>
              </a:ext>
            </a:extLst>
          </p:cNvPr>
          <p:cNvSpPr txBox="1"/>
          <p:nvPr/>
        </p:nvSpPr>
        <p:spPr>
          <a:xfrm>
            <a:off x="2339811" y="5938753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 Decision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B5FA74-6FB5-DF27-39AB-34F674D40A9D}"/>
              </a:ext>
            </a:extLst>
          </p:cNvPr>
          <p:cNvSpPr txBox="1"/>
          <p:nvPr/>
        </p:nvSpPr>
        <p:spPr>
          <a:xfrm>
            <a:off x="3907216" y="6232033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Full access Else Fail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15F0F-E141-B55F-B9C1-50DE559B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81" y="6504438"/>
            <a:ext cx="2743200" cy="365125"/>
          </a:xfrm>
        </p:spPr>
        <p:txBody>
          <a:bodyPr/>
          <a:lstStyle/>
          <a:p>
            <a:fld id="{C83422BA-79B0-4926-87F4-25C61D85C82E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972E5-F4DB-BA6C-2DA6-6FC65430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438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08E93A-362A-8EBA-4229-D24D75E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9791" y="6551886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31" grpId="0"/>
      <p:bldP spid="32" grpId="0" animBg="1"/>
      <p:bldP spid="34" grpId="0"/>
      <p:bldP spid="39" grpId="0" animBg="1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D10C-E9C6-37E0-EE4B-7DE78E93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33" y="0"/>
            <a:ext cx="11762014" cy="865415"/>
          </a:xfrm>
          <a:noFill/>
          <a:ln>
            <a:noFill/>
          </a:ln>
        </p:spPr>
        <p:txBody>
          <a:bodyPr/>
          <a:lstStyle/>
          <a:p>
            <a:r>
              <a:rPr lang="en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Interpolating TMVs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4048-EE5E-9C5C-5689-164BAB13C7BE}"/>
                  </a:ext>
                </a:extLst>
              </p:cNvPr>
              <p:cNvSpPr txBox="1"/>
              <p:nvPr/>
            </p:nvSpPr>
            <p:spPr>
              <a:xfrm>
                <a:off x="335963" y="4189046"/>
                <a:ext cx="5667577" cy="287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Cubic Spline Interpolation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Solving tri-diagonal matrix equation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for 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 scenarios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CN" sz="2400" dirty="0">
                            <a:solidFill>
                              <a:srgbClr val="0432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turn)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</a:t>
                </a:r>
                <a:r>
                  <a:rPr lang="en-US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N" sz="24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ccurate, flexible, and smooth</a:t>
                </a:r>
                <a:r>
                  <a:rPr lang="en-CN" sz="2400" dirty="0">
                    <a:solidFill>
                      <a:srgbClr val="0432FF"/>
                    </a:solidFill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N" dirty="0">
                  <a:solidFill>
                    <a:srgbClr val="0432FF"/>
                  </a:solidFill>
                </a:endParaRP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4048-EE5E-9C5C-5689-164BAB13C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3" y="4189046"/>
                <a:ext cx="5667577" cy="2874826"/>
              </a:xfrm>
              <a:prstGeom prst="rect">
                <a:avLst/>
              </a:prstGeom>
              <a:blipFill>
                <a:blip r:embed="rId3"/>
                <a:stretch>
                  <a:fillRect l="-1566" r="-11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4360861-4812-AED8-E1B1-E2E8CBB3993F}"/>
              </a:ext>
            </a:extLst>
          </p:cNvPr>
          <p:cNvSpPr txBox="1"/>
          <p:nvPr/>
        </p:nvSpPr>
        <p:spPr>
          <a:xfrm>
            <a:off x="1698491" y="3957257"/>
            <a:ext cx="1273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F1A35-49E1-65BE-BB1E-1FF96E56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7102"/>
            <a:ext cx="2743200" cy="365125"/>
          </a:xfrm>
        </p:spPr>
        <p:txBody>
          <a:bodyPr/>
          <a:lstStyle/>
          <a:p>
            <a:fld id="{4F2C846A-7B35-48E7-ABCD-FBC9779A4301}" type="datetime1">
              <a:rPr lang="LID4096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09/07/2023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1B85D-EBA0-1364-490F-3EB64E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3637" y="6484051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VET: Autonomous Vehicular Credential Verification using Trajectory and Motion Vectors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79A91B-B25C-ED9B-7643-5EAC356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4339" y="6492875"/>
            <a:ext cx="2743200" cy="365125"/>
          </a:xfrm>
        </p:spPr>
        <p:txBody>
          <a:bodyPr/>
          <a:lstStyle/>
          <a:p>
            <a:fld id="{1DD9CFC1-37F3-C748-A69D-2BDEA1D5A79D}" type="slidenum">
              <a:rPr lang="en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graph of a positive rate&#10;&#10;Description automatically generated">
            <a:extLst>
              <a:ext uri="{FF2B5EF4-FFF2-40B4-BE49-F238E27FC236}">
                <a16:creationId xmlns:a16="http://schemas.microsoft.com/office/drawing/2014/main" id="{0C59426F-C2CA-1405-9FA5-445D1EBDC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94" r="5409"/>
          <a:stretch/>
        </p:blipFill>
        <p:spPr>
          <a:xfrm>
            <a:off x="4126556" y="985652"/>
            <a:ext cx="3815672" cy="295112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CCD7F82-961D-15E0-B097-C519E54A96DE}"/>
              </a:ext>
            </a:extLst>
          </p:cNvPr>
          <p:cNvSpPr/>
          <p:nvPr/>
        </p:nvSpPr>
        <p:spPr>
          <a:xfrm>
            <a:off x="4219485" y="870478"/>
            <a:ext cx="859772" cy="17996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57E623-0434-F826-B2F4-597A56915842}"/>
              </a:ext>
            </a:extLst>
          </p:cNvPr>
          <p:cNvSpPr txBox="1"/>
          <p:nvPr/>
        </p:nvSpPr>
        <p:spPr>
          <a:xfrm>
            <a:off x="2971981" y="840683"/>
            <a:ext cx="1483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N" sz="1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 spline is better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673122-FFDC-E4C2-314F-749F2E7C556F}"/>
              </a:ext>
            </a:extLst>
          </p:cNvPr>
          <p:cNvSpPr txBox="1"/>
          <p:nvPr/>
        </p:nvSpPr>
        <p:spPr>
          <a:xfrm>
            <a:off x="5448643" y="3967068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ROC</a:t>
            </a:r>
          </a:p>
        </p:txBody>
      </p:sp>
      <p:pic>
        <p:nvPicPr>
          <p:cNvPr id="24" name="Picture 23" descr="A graph of a positive rate&#10;&#10;Description automatically generated">
            <a:extLst>
              <a:ext uri="{FF2B5EF4-FFF2-40B4-BE49-F238E27FC236}">
                <a16:creationId xmlns:a16="http://schemas.microsoft.com/office/drawing/2014/main" id="{D725117C-2457-7C7D-B1D4-3FE1BCB81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1" r="4992"/>
          <a:stretch/>
        </p:blipFill>
        <p:spPr>
          <a:xfrm>
            <a:off x="8119075" y="985652"/>
            <a:ext cx="3728656" cy="298141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A56553D-088C-289F-7A82-5461A5680B8C}"/>
              </a:ext>
            </a:extLst>
          </p:cNvPr>
          <p:cNvSpPr/>
          <p:nvPr/>
        </p:nvSpPr>
        <p:spPr>
          <a:xfrm>
            <a:off x="8119075" y="870478"/>
            <a:ext cx="859772" cy="17996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83221A-2D9A-A697-0B4D-E6FEC74CB7D9}"/>
              </a:ext>
            </a:extLst>
          </p:cNvPr>
          <p:cNvSpPr txBox="1"/>
          <p:nvPr/>
        </p:nvSpPr>
        <p:spPr>
          <a:xfrm>
            <a:off x="9470072" y="3955051"/>
            <a:ext cx="134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ROC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153CFA4-9B8D-484A-7044-20A3A35E3433}"/>
              </a:ext>
            </a:extLst>
          </p:cNvPr>
          <p:cNvSpPr/>
          <p:nvPr/>
        </p:nvSpPr>
        <p:spPr>
          <a:xfrm>
            <a:off x="838152" y="1906970"/>
            <a:ext cx="3158289" cy="1200404"/>
          </a:xfrm>
          <a:custGeom>
            <a:avLst/>
            <a:gdLst>
              <a:gd name="connsiteX0" fmla="*/ 0 w 3158289"/>
              <a:gd name="connsiteY0" fmla="*/ 0 h 1200404"/>
              <a:gd name="connsiteX1" fmla="*/ 631658 w 3158289"/>
              <a:gd name="connsiteY1" fmla="*/ 818148 h 1200404"/>
              <a:gd name="connsiteX2" fmla="*/ 1720515 w 3158289"/>
              <a:gd name="connsiteY2" fmla="*/ 745958 h 1200404"/>
              <a:gd name="connsiteX3" fmla="*/ 2261937 w 3158289"/>
              <a:gd name="connsiteY3" fmla="*/ 1191127 h 1200404"/>
              <a:gd name="connsiteX4" fmla="*/ 3158289 w 3158289"/>
              <a:gd name="connsiteY4" fmla="*/ 1004637 h 120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289" h="1200404">
                <a:moveTo>
                  <a:pt x="0" y="0"/>
                </a:moveTo>
                <a:cubicBezTo>
                  <a:pt x="172453" y="346911"/>
                  <a:pt x="344906" y="693822"/>
                  <a:pt x="631658" y="818148"/>
                </a:cubicBezTo>
                <a:cubicBezTo>
                  <a:pt x="918410" y="942474"/>
                  <a:pt x="1448802" y="683795"/>
                  <a:pt x="1720515" y="745958"/>
                </a:cubicBezTo>
                <a:cubicBezTo>
                  <a:pt x="1992228" y="808121"/>
                  <a:pt x="2022308" y="1148014"/>
                  <a:pt x="2261937" y="1191127"/>
                </a:cubicBezTo>
                <a:cubicBezTo>
                  <a:pt x="2501566" y="1234240"/>
                  <a:pt x="2829927" y="1119438"/>
                  <a:pt x="3158289" y="1004637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solidFill>
                <a:sysClr val="windowText" lastClr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5B0E14-8C22-BCED-7A30-7BB083F32D28}"/>
              </a:ext>
            </a:extLst>
          </p:cNvPr>
          <p:cNvSpPr/>
          <p:nvPr/>
        </p:nvSpPr>
        <p:spPr>
          <a:xfrm>
            <a:off x="3013863" y="3016594"/>
            <a:ext cx="126332" cy="18047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096124-ED7F-27BD-08F2-83EAF640942D}"/>
              </a:ext>
            </a:extLst>
          </p:cNvPr>
          <p:cNvSpPr/>
          <p:nvPr/>
        </p:nvSpPr>
        <p:spPr>
          <a:xfrm>
            <a:off x="1730687" y="2676012"/>
            <a:ext cx="96253" cy="1443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14DB6A8-F8C3-4880-04AC-34B06A7BCE9B}"/>
              </a:ext>
            </a:extLst>
          </p:cNvPr>
          <p:cNvSpPr/>
          <p:nvPr/>
        </p:nvSpPr>
        <p:spPr>
          <a:xfrm>
            <a:off x="932399" y="2129554"/>
            <a:ext cx="90237" cy="144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03821D-356A-7D08-DBC3-82F1A53D9E33}"/>
                  </a:ext>
                </a:extLst>
              </p:cNvPr>
              <p:cNvSpPr txBox="1"/>
              <p:nvPr/>
            </p:nvSpPr>
            <p:spPr>
              <a:xfrm>
                <a:off x="194312" y="1944888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03821D-356A-7D08-DBC3-82F1A53D9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2" y="1944888"/>
                <a:ext cx="334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F51AC0-7734-61A0-9582-DE603C954543}"/>
                  </a:ext>
                </a:extLst>
              </p:cNvPr>
              <p:cNvSpPr txBox="1"/>
              <p:nvPr/>
            </p:nvSpPr>
            <p:spPr>
              <a:xfrm>
                <a:off x="156785" y="1516961"/>
                <a:ext cx="547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F51AC0-7734-61A0-9582-DE603C954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5" y="1516961"/>
                <a:ext cx="547436" cy="369332"/>
              </a:xfrm>
              <a:prstGeom prst="rect">
                <a:avLst/>
              </a:prstGeom>
              <a:blipFill>
                <a:blip r:embed="rId7"/>
                <a:stretch>
                  <a:fillRect r="-31818"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826015-6516-FD63-5055-CA2F7BCD22D2}"/>
                  </a:ext>
                </a:extLst>
              </p:cNvPr>
              <p:cNvSpPr txBox="1"/>
              <p:nvPr/>
            </p:nvSpPr>
            <p:spPr>
              <a:xfrm>
                <a:off x="879798" y="2543038"/>
                <a:ext cx="432874" cy="425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CN"/>
                            <m:t>′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826015-6516-FD63-5055-CA2F7BCD2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98" y="2543038"/>
                <a:ext cx="432874" cy="425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E7EFF9-27B2-3CED-B061-3842C4F6C06B}"/>
                  </a:ext>
                </a:extLst>
              </p:cNvPr>
              <p:cNvSpPr txBox="1"/>
              <p:nvPr/>
            </p:nvSpPr>
            <p:spPr>
              <a:xfrm>
                <a:off x="2080675" y="2789875"/>
                <a:ext cx="427553" cy="423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CN"/>
                            <m:t>′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E7EFF9-27B2-3CED-B061-3842C4F6C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75" y="2789875"/>
                <a:ext cx="427553" cy="4233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691F17-0ED9-B7EC-FDF1-F07ED9B94537}"/>
                  </a:ext>
                </a:extLst>
              </p:cNvPr>
              <p:cNvSpPr txBox="1"/>
              <p:nvPr/>
            </p:nvSpPr>
            <p:spPr>
              <a:xfrm>
                <a:off x="3425840" y="3106831"/>
                <a:ext cx="446981" cy="419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CN"/>
                            <m:t>′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691F17-0ED9-B7EC-FDF1-F07ED9B9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40" y="3106831"/>
                <a:ext cx="446981" cy="419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DF715B-13E4-4813-2609-5D80BA9B1FC6}"/>
              </a:ext>
            </a:extLst>
          </p:cNvPr>
          <p:cNvCxnSpPr>
            <a:cxnSpLocks/>
          </p:cNvCxnSpPr>
          <p:nvPr/>
        </p:nvCxnSpPr>
        <p:spPr>
          <a:xfrm>
            <a:off x="3532526" y="2917984"/>
            <a:ext cx="51197" cy="277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A2DD9E-420B-3EE6-792B-93C29417F508}"/>
              </a:ext>
            </a:extLst>
          </p:cNvPr>
          <p:cNvCxnSpPr>
            <a:cxnSpLocks/>
          </p:cNvCxnSpPr>
          <p:nvPr/>
        </p:nvCxnSpPr>
        <p:spPr>
          <a:xfrm>
            <a:off x="2208950" y="2537336"/>
            <a:ext cx="51197" cy="277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F0FE6A-2FBF-7676-557C-30ECC1719A49}"/>
              </a:ext>
            </a:extLst>
          </p:cNvPr>
          <p:cNvCxnSpPr>
            <a:cxnSpLocks/>
          </p:cNvCxnSpPr>
          <p:nvPr/>
        </p:nvCxnSpPr>
        <p:spPr>
          <a:xfrm flipH="1">
            <a:off x="1178807" y="2469192"/>
            <a:ext cx="161404" cy="195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D386A4-DBDC-6163-8896-4F518B715968}"/>
                  </a:ext>
                </a:extLst>
              </p:cNvPr>
              <p:cNvSpPr txBox="1"/>
              <p:nvPr/>
            </p:nvSpPr>
            <p:spPr>
              <a:xfrm>
                <a:off x="1665525" y="2883922"/>
                <a:ext cx="256480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D386A4-DBDC-6163-8896-4F518B715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25" y="2883922"/>
                <a:ext cx="256480" cy="283860"/>
              </a:xfrm>
              <a:prstGeom prst="rect">
                <a:avLst/>
              </a:prstGeom>
              <a:blipFill>
                <a:blip r:embed="rId11"/>
                <a:stretch>
                  <a:fillRect l="-19048" t="-13043" r="-4762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F45A4A-A9BF-B714-F643-9A137629AB5E}"/>
                  </a:ext>
                </a:extLst>
              </p:cNvPr>
              <p:cNvSpPr txBox="1"/>
              <p:nvPr/>
            </p:nvSpPr>
            <p:spPr>
              <a:xfrm>
                <a:off x="704221" y="2279884"/>
                <a:ext cx="261802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F45A4A-A9BF-B714-F643-9A137629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1" y="2279884"/>
                <a:ext cx="261802" cy="283860"/>
              </a:xfrm>
              <a:prstGeom prst="rect">
                <a:avLst/>
              </a:prstGeom>
              <a:blipFill>
                <a:blip r:embed="rId12"/>
                <a:stretch>
                  <a:fillRect l="-19048" t="-12500" r="-9524"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E3DF0A6-3857-EA85-1BDD-0C089E1FB946}"/>
                  </a:ext>
                </a:extLst>
              </p:cNvPr>
              <p:cNvSpPr txBox="1"/>
              <p:nvPr/>
            </p:nvSpPr>
            <p:spPr>
              <a:xfrm>
                <a:off x="2758741" y="3248769"/>
                <a:ext cx="382003" cy="285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E3DF0A6-3857-EA85-1BDD-0C089E1F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1" y="3248769"/>
                <a:ext cx="382003" cy="285527"/>
              </a:xfrm>
              <a:prstGeom prst="rect">
                <a:avLst/>
              </a:prstGeom>
              <a:blipFill>
                <a:blip r:embed="rId13"/>
                <a:stretch>
                  <a:fillRect l="-19355" t="-12500" r="-25806"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40392F16-616A-744E-0F0F-7ABEFDF20098}"/>
              </a:ext>
            </a:extLst>
          </p:cNvPr>
          <p:cNvCxnSpPr>
            <a:cxnSpLocks/>
            <a:endCxn id="28" idx="0"/>
          </p:cNvCxnSpPr>
          <p:nvPr/>
        </p:nvCxnSpPr>
        <p:spPr>
          <a:xfrm rot="10800000">
            <a:off x="3077030" y="3016595"/>
            <a:ext cx="481099" cy="18473"/>
          </a:xfrm>
          <a:prstGeom prst="curvedConnector4">
            <a:avLst>
              <a:gd name="adj1" fmla="val 12174"/>
              <a:gd name="adj2" fmla="val 133748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0A0D3E57-07D6-F56A-7DBF-7E26AADAD2A9}"/>
              </a:ext>
            </a:extLst>
          </p:cNvPr>
          <p:cNvCxnSpPr>
            <a:cxnSpLocks/>
          </p:cNvCxnSpPr>
          <p:nvPr/>
        </p:nvCxnSpPr>
        <p:spPr>
          <a:xfrm rot="10800000">
            <a:off x="1766546" y="2676012"/>
            <a:ext cx="481099" cy="18473"/>
          </a:xfrm>
          <a:prstGeom prst="curvedConnector4">
            <a:avLst>
              <a:gd name="adj1" fmla="val 3421"/>
              <a:gd name="adj2" fmla="val 133748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28D09EAA-25DF-8C79-2BF0-E41696076AF6}"/>
              </a:ext>
            </a:extLst>
          </p:cNvPr>
          <p:cNvCxnSpPr>
            <a:cxnSpLocks/>
          </p:cNvCxnSpPr>
          <p:nvPr/>
        </p:nvCxnSpPr>
        <p:spPr>
          <a:xfrm rot="16200000" flipV="1">
            <a:off x="941972" y="2239244"/>
            <a:ext cx="413048" cy="248253"/>
          </a:xfrm>
          <a:prstGeom prst="curvedConnector3">
            <a:avLst>
              <a:gd name="adj1" fmla="val 13424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9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1125</Words>
  <Application>Microsoft Office PowerPoint</Application>
  <PresentationFormat>Widescreen</PresentationFormat>
  <Paragraphs>220</Paragraphs>
  <Slides>17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VET: Autonomous Vehicular Credential Verification using Trajectory and Motion Vectors</vt:lpstr>
      <vt:lpstr>Background</vt:lpstr>
      <vt:lpstr>Motivation</vt:lpstr>
      <vt:lpstr>Objectives</vt:lpstr>
      <vt:lpstr>System Model</vt:lpstr>
      <vt:lpstr>Threat Model</vt:lpstr>
      <vt:lpstr>Preliminaries</vt:lpstr>
      <vt:lpstr>VET: Credential Verification using Trajectory and Motion Vectors </vt:lpstr>
      <vt:lpstr>Interpolating TMVs</vt:lpstr>
      <vt:lpstr>Formal Analysis of VET: Correctness Analysis</vt:lpstr>
      <vt:lpstr>Formal Analysis of VET: Robustness Analysis</vt:lpstr>
      <vt:lpstr>Security Analysis</vt:lpstr>
      <vt:lpstr>Experimental Setup</vt:lpstr>
      <vt:lpstr>Experimental Evaluation: Correctness Analysis</vt:lpstr>
      <vt:lpstr>Experimental Evaluation: Robustness Analysis</vt:lpstr>
      <vt:lpstr>Experimental Evaluation: Robustness Analysis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Oguchi</dc:creator>
  <cp:lastModifiedBy>Nirnimesh Ghose</cp:lastModifiedBy>
  <cp:revision>17</cp:revision>
  <dcterms:created xsi:type="dcterms:W3CDTF">2023-08-24T18:42:39Z</dcterms:created>
  <dcterms:modified xsi:type="dcterms:W3CDTF">2023-09-07T21:39:10Z</dcterms:modified>
</cp:coreProperties>
</file>